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9"/>
  </p:notesMasterIdLst>
  <p:sldIdLst>
    <p:sldId id="256" r:id="rId2"/>
    <p:sldId id="261" r:id="rId3"/>
    <p:sldId id="262" r:id="rId4"/>
    <p:sldId id="263" r:id="rId5"/>
    <p:sldId id="266" r:id="rId6"/>
    <p:sldId id="264" r:id="rId7"/>
    <p:sldId id="265" r:id="rId8"/>
    <p:sldId id="285" r:id="rId9"/>
    <p:sldId id="267" r:id="rId10"/>
    <p:sldId id="268" r:id="rId11"/>
    <p:sldId id="282" r:id="rId12"/>
    <p:sldId id="269" r:id="rId13"/>
    <p:sldId id="270" r:id="rId14"/>
    <p:sldId id="292" r:id="rId15"/>
    <p:sldId id="283" r:id="rId16"/>
    <p:sldId id="290" r:id="rId17"/>
    <p:sldId id="271" r:id="rId18"/>
    <p:sldId id="291" r:id="rId19"/>
    <p:sldId id="272" r:id="rId20"/>
    <p:sldId id="284" r:id="rId21"/>
    <p:sldId id="273" r:id="rId22"/>
    <p:sldId id="276" r:id="rId23"/>
    <p:sldId id="278" r:id="rId24"/>
    <p:sldId id="277" r:id="rId25"/>
    <p:sldId id="279" r:id="rId26"/>
    <p:sldId id="293" r:id="rId27"/>
    <p:sldId id="280" r:id="rId28"/>
    <p:sldId id="281" r:id="rId29"/>
    <p:sldId id="274" r:id="rId30"/>
    <p:sldId id="345" r:id="rId31"/>
    <p:sldId id="326" r:id="rId32"/>
    <p:sldId id="327" r:id="rId33"/>
    <p:sldId id="328" r:id="rId34"/>
    <p:sldId id="329" r:id="rId35"/>
    <p:sldId id="330" r:id="rId36"/>
    <p:sldId id="275" r:id="rId37"/>
    <p:sldId id="331" r:id="rId38"/>
    <p:sldId id="334" r:id="rId39"/>
    <p:sldId id="335" r:id="rId40"/>
    <p:sldId id="336" r:id="rId41"/>
    <p:sldId id="339" r:id="rId42"/>
    <p:sldId id="340" r:id="rId43"/>
    <p:sldId id="341" r:id="rId44"/>
    <p:sldId id="342" r:id="rId45"/>
    <p:sldId id="343" r:id="rId46"/>
    <p:sldId id="344" r:id="rId47"/>
    <p:sldId id="325" r:id="rId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7C05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E9229C4-B328-48B2-8B83-F27E1A69CDAE}" v="12" dt="2024-03-06T03:42:55.05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421"/>
    <p:restoredTop sz="94728"/>
  </p:normalViewPr>
  <p:slideViewPr>
    <p:cSldViewPr snapToGrid="0">
      <p:cViewPr varScale="1">
        <p:scale>
          <a:sx n="105" d="100"/>
          <a:sy n="105" d="100"/>
        </p:scale>
        <p:origin x="224" y="101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55"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inesh Chopra" userId="4706842123cdf38d" providerId="Windows Live" clId="Web-{FE9229C4-B328-48B2-8B83-F27E1A69CDAE}"/>
    <pc:docChg chg="addSld delSld modSld">
      <pc:chgData name="Dinesh Chopra" userId="4706842123cdf38d" providerId="Windows Live" clId="Web-{FE9229C4-B328-48B2-8B83-F27E1A69CDAE}" dt="2024-03-06T03:42:55.056" v="12"/>
      <pc:docMkLst>
        <pc:docMk/>
      </pc:docMkLst>
      <pc:sldChg chg="addSp delSp modSp">
        <pc:chgData name="Dinesh Chopra" userId="4706842123cdf38d" providerId="Windows Live" clId="Web-{FE9229C4-B328-48B2-8B83-F27E1A69CDAE}" dt="2024-03-06T03:42:55.056" v="12"/>
        <pc:sldMkLst>
          <pc:docMk/>
          <pc:sldMk cId="258104746" sldId="265"/>
        </pc:sldMkLst>
        <pc:picChg chg="add del mod">
          <ac:chgData name="Dinesh Chopra" userId="4706842123cdf38d" providerId="Windows Live" clId="Web-{FE9229C4-B328-48B2-8B83-F27E1A69CDAE}" dt="2024-03-06T03:42:55.056" v="12"/>
          <ac:picMkLst>
            <pc:docMk/>
            <pc:sldMk cId="258104746" sldId="265"/>
            <ac:picMk id="3" creationId="{1B8A9B7F-7476-FE33-E51C-7CD45C5DD1F6}"/>
          </ac:picMkLst>
        </pc:picChg>
      </pc:sldChg>
      <pc:sldChg chg="addSp delSp modSp add del replId">
        <pc:chgData name="Dinesh Chopra" userId="4706842123cdf38d" providerId="Windows Live" clId="Web-{FE9229C4-B328-48B2-8B83-F27E1A69CDAE}" dt="2024-03-06T03:42:50.009" v="11"/>
        <pc:sldMkLst>
          <pc:docMk/>
          <pc:sldMk cId="1976354196" sldId="346"/>
        </pc:sldMkLst>
        <pc:spChg chg="add del mod">
          <ac:chgData name="Dinesh Chopra" userId="4706842123cdf38d" providerId="Windows Live" clId="Web-{FE9229C4-B328-48B2-8B83-F27E1A69CDAE}" dt="2024-03-06T03:40:02.239" v="9"/>
          <ac:spMkLst>
            <pc:docMk/>
            <pc:sldMk cId="1976354196" sldId="346"/>
            <ac:spMk id="4" creationId="{806910BC-8160-F5E6-0878-16F76AB11FA3}"/>
          </ac:spMkLst>
        </pc:spChg>
        <pc:picChg chg="add del">
          <ac:chgData name="Dinesh Chopra" userId="4706842123cdf38d" providerId="Windows Live" clId="Web-{FE9229C4-B328-48B2-8B83-F27E1A69CDAE}" dt="2024-03-06T03:42:47.556" v="10"/>
          <ac:picMkLst>
            <pc:docMk/>
            <pc:sldMk cId="1976354196" sldId="346"/>
            <ac:picMk id="11" creationId="{A0E06826-8E85-8FD4-A12C-D70C818EF338}"/>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1F4DD0-FCB2-1A46-9C01-1FC9536E2E6F}" type="datetimeFigureOut">
              <a:rPr lang="en-US" smtClean="0"/>
              <a:t>3/5/2024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CAAC360-C2D1-6747-AA67-337945D57322}" type="slidenum">
              <a:rPr lang="en-US" smtClean="0"/>
              <a:t>‹#›</a:t>
            </a:fld>
            <a:endParaRPr lang="en-US"/>
          </a:p>
        </p:txBody>
      </p:sp>
    </p:spTree>
    <p:extLst>
      <p:ext uri="{BB962C8B-B14F-4D97-AF65-F5344CB8AC3E}">
        <p14:creationId xmlns:p14="http://schemas.microsoft.com/office/powerpoint/2010/main" val="39442713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E625C7-CE71-18F5-7951-58CACFD471C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C0C80DD-4617-FED1-4B4D-373344588ED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DCCFE9F-594A-9F5F-7ABD-DD077DFE435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9A748D1-450B-0ADC-D432-3FC5021F5FFF}"/>
              </a:ext>
            </a:extLst>
          </p:cNvPr>
          <p:cNvSpPr>
            <a:spLocks noGrp="1"/>
          </p:cNvSpPr>
          <p:nvPr>
            <p:ph type="sldNum" sz="quarter" idx="5"/>
          </p:nvPr>
        </p:nvSpPr>
        <p:spPr/>
        <p:txBody>
          <a:bodyPr/>
          <a:lstStyle/>
          <a:p>
            <a:fld id="{37A3E4B8-F9DF-4F9A-BB59-93920507C31C}" type="slidenum">
              <a:rPr lang="en-IN" smtClean="0"/>
              <a:t>33</a:t>
            </a:fld>
            <a:endParaRPr lang="en-IN"/>
          </a:p>
        </p:txBody>
      </p:sp>
    </p:spTree>
    <p:extLst>
      <p:ext uri="{BB962C8B-B14F-4D97-AF65-F5344CB8AC3E}">
        <p14:creationId xmlns:p14="http://schemas.microsoft.com/office/powerpoint/2010/main" val="33494184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5205D8-5249-A732-0E80-A07396CFC6E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E2B71A0-D7EE-0BF1-D645-D659A2C5F87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BDB9BD3-C455-085F-EE2D-4FE250D755A0}"/>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612F66BA-9DFF-5F55-E93A-A2374E9ACE17}"/>
              </a:ext>
            </a:extLst>
          </p:cNvPr>
          <p:cNvSpPr>
            <a:spLocks noGrp="1"/>
          </p:cNvSpPr>
          <p:nvPr>
            <p:ph type="sldNum" sz="quarter" idx="5"/>
          </p:nvPr>
        </p:nvSpPr>
        <p:spPr/>
        <p:txBody>
          <a:bodyPr/>
          <a:lstStyle/>
          <a:p>
            <a:fld id="{37A3E4B8-F9DF-4F9A-BB59-93920507C31C}" type="slidenum">
              <a:rPr lang="en-IN" smtClean="0"/>
              <a:t>42</a:t>
            </a:fld>
            <a:endParaRPr lang="en-IN"/>
          </a:p>
        </p:txBody>
      </p:sp>
    </p:spTree>
    <p:extLst>
      <p:ext uri="{BB962C8B-B14F-4D97-AF65-F5344CB8AC3E}">
        <p14:creationId xmlns:p14="http://schemas.microsoft.com/office/powerpoint/2010/main" val="28041194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51FB54-5DA4-FFE0-D525-E93C4271840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C7644C0-BA30-01F3-5145-38FC8ED8CFA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0985665-BF1A-771F-9151-4C9EAA8A9CAA}"/>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ED565634-4F91-70B6-8821-703EE385C195}"/>
              </a:ext>
            </a:extLst>
          </p:cNvPr>
          <p:cNvSpPr>
            <a:spLocks noGrp="1"/>
          </p:cNvSpPr>
          <p:nvPr>
            <p:ph type="sldNum" sz="quarter" idx="5"/>
          </p:nvPr>
        </p:nvSpPr>
        <p:spPr/>
        <p:txBody>
          <a:bodyPr/>
          <a:lstStyle/>
          <a:p>
            <a:fld id="{37A3E4B8-F9DF-4F9A-BB59-93920507C31C}" type="slidenum">
              <a:rPr lang="en-IN" smtClean="0"/>
              <a:t>43</a:t>
            </a:fld>
            <a:endParaRPr lang="en-IN"/>
          </a:p>
        </p:txBody>
      </p:sp>
    </p:spTree>
    <p:extLst>
      <p:ext uri="{BB962C8B-B14F-4D97-AF65-F5344CB8AC3E}">
        <p14:creationId xmlns:p14="http://schemas.microsoft.com/office/powerpoint/2010/main" val="26874658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73AD49-83AE-22AA-639C-915D51504CE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39CB267-FEDF-92D1-4742-7D5E637AD52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7E5EACA-3708-9287-C4CF-E93B5A201D36}"/>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FFD7C3A9-D74E-6102-3740-587BFDCCF915}"/>
              </a:ext>
            </a:extLst>
          </p:cNvPr>
          <p:cNvSpPr>
            <a:spLocks noGrp="1"/>
          </p:cNvSpPr>
          <p:nvPr>
            <p:ph type="sldNum" sz="quarter" idx="5"/>
          </p:nvPr>
        </p:nvSpPr>
        <p:spPr/>
        <p:txBody>
          <a:bodyPr/>
          <a:lstStyle/>
          <a:p>
            <a:fld id="{37A3E4B8-F9DF-4F9A-BB59-93920507C31C}" type="slidenum">
              <a:rPr lang="en-IN" smtClean="0"/>
              <a:t>44</a:t>
            </a:fld>
            <a:endParaRPr lang="en-IN"/>
          </a:p>
        </p:txBody>
      </p:sp>
    </p:spTree>
    <p:extLst>
      <p:ext uri="{BB962C8B-B14F-4D97-AF65-F5344CB8AC3E}">
        <p14:creationId xmlns:p14="http://schemas.microsoft.com/office/powerpoint/2010/main" val="14837406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ECD872-72A6-F0F3-428E-7F55B11D99C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51D7FE4-9B3B-60E5-1CBA-5CAEFA9AB0B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6B51C13-E0A2-4084-83CA-59FC9C647E91}"/>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8EE57FF0-563C-C828-6FC3-E537E2D8E660}"/>
              </a:ext>
            </a:extLst>
          </p:cNvPr>
          <p:cNvSpPr>
            <a:spLocks noGrp="1"/>
          </p:cNvSpPr>
          <p:nvPr>
            <p:ph type="sldNum" sz="quarter" idx="5"/>
          </p:nvPr>
        </p:nvSpPr>
        <p:spPr/>
        <p:txBody>
          <a:bodyPr/>
          <a:lstStyle/>
          <a:p>
            <a:fld id="{37A3E4B8-F9DF-4F9A-BB59-93920507C31C}" type="slidenum">
              <a:rPr lang="en-IN" smtClean="0"/>
              <a:t>45</a:t>
            </a:fld>
            <a:endParaRPr lang="en-IN"/>
          </a:p>
        </p:txBody>
      </p:sp>
    </p:spTree>
    <p:extLst>
      <p:ext uri="{BB962C8B-B14F-4D97-AF65-F5344CB8AC3E}">
        <p14:creationId xmlns:p14="http://schemas.microsoft.com/office/powerpoint/2010/main" val="25094070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F46925-6726-2AC8-B85E-24238D747FF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6878FE5-7E63-17F0-CBDB-48CE7E97804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0ED09AC-EB8B-7F00-CCC6-928E564572B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4E2913C-431F-294D-5875-990F28B7FFD0}"/>
              </a:ext>
            </a:extLst>
          </p:cNvPr>
          <p:cNvSpPr>
            <a:spLocks noGrp="1"/>
          </p:cNvSpPr>
          <p:nvPr>
            <p:ph type="sldNum" sz="quarter" idx="5"/>
          </p:nvPr>
        </p:nvSpPr>
        <p:spPr/>
        <p:txBody>
          <a:bodyPr/>
          <a:lstStyle/>
          <a:p>
            <a:fld id="{37A3E4B8-F9DF-4F9A-BB59-93920507C31C}" type="slidenum">
              <a:rPr lang="en-IN" smtClean="0"/>
              <a:t>34</a:t>
            </a:fld>
            <a:endParaRPr lang="en-IN"/>
          </a:p>
        </p:txBody>
      </p:sp>
    </p:spTree>
    <p:extLst>
      <p:ext uri="{BB962C8B-B14F-4D97-AF65-F5344CB8AC3E}">
        <p14:creationId xmlns:p14="http://schemas.microsoft.com/office/powerpoint/2010/main" val="22906842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30B350-2A58-FD37-F8FA-CB41426A495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3E76F8E-0420-F30F-7307-C9DAAAC70FB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1375E62-CC0F-E01D-1AAC-D469F583ABD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825D115-FD3C-04F2-5708-7900826CE65A}"/>
              </a:ext>
            </a:extLst>
          </p:cNvPr>
          <p:cNvSpPr>
            <a:spLocks noGrp="1"/>
          </p:cNvSpPr>
          <p:nvPr>
            <p:ph type="sldNum" sz="quarter" idx="5"/>
          </p:nvPr>
        </p:nvSpPr>
        <p:spPr/>
        <p:txBody>
          <a:bodyPr/>
          <a:lstStyle/>
          <a:p>
            <a:fld id="{37A3E4B8-F9DF-4F9A-BB59-93920507C31C}" type="slidenum">
              <a:rPr lang="en-IN" smtClean="0"/>
              <a:t>35</a:t>
            </a:fld>
            <a:endParaRPr lang="en-IN"/>
          </a:p>
        </p:txBody>
      </p:sp>
    </p:spTree>
    <p:extLst>
      <p:ext uri="{BB962C8B-B14F-4D97-AF65-F5344CB8AC3E}">
        <p14:creationId xmlns:p14="http://schemas.microsoft.com/office/powerpoint/2010/main" val="20531399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7718A6-E00B-AFC9-08C4-5608F731547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45CDE37-6060-22ED-C346-6815E847591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CD695BD-C10E-CC8D-B88D-F19EF7F4AB6E}"/>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AD9554C1-E38B-DA05-7D97-0060CCC63AB3}"/>
              </a:ext>
            </a:extLst>
          </p:cNvPr>
          <p:cNvSpPr>
            <a:spLocks noGrp="1"/>
          </p:cNvSpPr>
          <p:nvPr>
            <p:ph type="sldNum" sz="quarter" idx="5"/>
          </p:nvPr>
        </p:nvSpPr>
        <p:spPr/>
        <p:txBody>
          <a:bodyPr/>
          <a:lstStyle/>
          <a:p>
            <a:fld id="{37A3E4B8-F9DF-4F9A-BB59-93920507C31C}" type="slidenum">
              <a:rPr lang="en-IN" smtClean="0"/>
              <a:t>36</a:t>
            </a:fld>
            <a:endParaRPr lang="en-IN"/>
          </a:p>
        </p:txBody>
      </p:sp>
    </p:spTree>
    <p:extLst>
      <p:ext uri="{BB962C8B-B14F-4D97-AF65-F5344CB8AC3E}">
        <p14:creationId xmlns:p14="http://schemas.microsoft.com/office/powerpoint/2010/main" val="6194345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556B78-ED5A-EA09-DB3F-DA76CFB255B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960E31-19C6-D396-BEA9-69C19540C08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E5B8860-2F2C-FAF5-53E0-3239835F1597}"/>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6659C14F-5BAF-C409-928C-03BB68A04007}"/>
              </a:ext>
            </a:extLst>
          </p:cNvPr>
          <p:cNvSpPr>
            <a:spLocks noGrp="1"/>
          </p:cNvSpPr>
          <p:nvPr>
            <p:ph type="sldNum" sz="quarter" idx="5"/>
          </p:nvPr>
        </p:nvSpPr>
        <p:spPr/>
        <p:txBody>
          <a:bodyPr/>
          <a:lstStyle/>
          <a:p>
            <a:fld id="{37A3E4B8-F9DF-4F9A-BB59-93920507C31C}" type="slidenum">
              <a:rPr lang="en-IN" smtClean="0"/>
              <a:t>37</a:t>
            </a:fld>
            <a:endParaRPr lang="en-IN"/>
          </a:p>
        </p:txBody>
      </p:sp>
    </p:spTree>
    <p:extLst>
      <p:ext uri="{BB962C8B-B14F-4D97-AF65-F5344CB8AC3E}">
        <p14:creationId xmlns:p14="http://schemas.microsoft.com/office/powerpoint/2010/main" val="25564198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485446-7018-40B5-7C96-21FFF22EA81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155C7DA-6BAC-5865-E0B8-70114109612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A9C3A31-B43E-E24D-D1B3-9B757B32D093}"/>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83C9946D-55AE-EA0F-C9C0-3CB7F93C3BCB}"/>
              </a:ext>
            </a:extLst>
          </p:cNvPr>
          <p:cNvSpPr>
            <a:spLocks noGrp="1"/>
          </p:cNvSpPr>
          <p:nvPr>
            <p:ph type="sldNum" sz="quarter" idx="5"/>
          </p:nvPr>
        </p:nvSpPr>
        <p:spPr/>
        <p:txBody>
          <a:bodyPr/>
          <a:lstStyle/>
          <a:p>
            <a:fld id="{37A3E4B8-F9DF-4F9A-BB59-93920507C31C}" type="slidenum">
              <a:rPr lang="en-IN" smtClean="0"/>
              <a:t>38</a:t>
            </a:fld>
            <a:endParaRPr lang="en-IN"/>
          </a:p>
        </p:txBody>
      </p:sp>
    </p:spTree>
    <p:extLst>
      <p:ext uri="{BB962C8B-B14F-4D97-AF65-F5344CB8AC3E}">
        <p14:creationId xmlns:p14="http://schemas.microsoft.com/office/powerpoint/2010/main" val="24447934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BCA8C9-28DB-C2C2-01BD-7D08CDD91E8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1E01FD3-46D4-D483-DFEB-C50E4087448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97FE17D-5ED9-DA65-37FB-3EC0BC84574D}"/>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5B60438F-CE2F-B67C-13FB-4A669612A8DC}"/>
              </a:ext>
            </a:extLst>
          </p:cNvPr>
          <p:cNvSpPr>
            <a:spLocks noGrp="1"/>
          </p:cNvSpPr>
          <p:nvPr>
            <p:ph type="sldNum" sz="quarter" idx="5"/>
          </p:nvPr>
        </p:nvSpPr>
        <p:spPr/>
        <p:txBody>
          <a:bodyPr/>
          <a:lstStyle/>
          <a:p>
            <a:fld id="{37A3E4B8-F9DF-4F9A-BB59-93920507C31C}" type="slidenum">
              <a:rPr lang="en-IN" smtClean="0"/>
              <a:t>39</a:t>
            </a:fld>
            <a:endParaRPr lang="en-IN"/>
          </a:p>
        </p:txBody>
      </p:sp>
    </p:spTree>
    <p:extLst>
      <p:ext uri="{BB962C8B-B14F-4D97-AF65-F5344CB8AC3E}">
        <p14:creationId xmlns:p14="http://schemas.microsoft.com/office/powerpoint/2010/main" val="39470939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A8DEDF-7B58-E580-87AF-5038FD50724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E64FBDE-AF5A-56DB-5584-686A4824BB0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FB2DD11-03BA-E3EC-1CBB-26DA24BD95E8}"/>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D4817223-6250-F4D4-67CF-D090E77B559A}"/>
              </a:ext>
            </a:extLst>
          </p:cNvPr>
          <p:cNvSpPr>
            <a:spLocks noGrp="1"/>
          </p:cNvSpPr>
          <p:nvPr>
            <p:ph type="sldNum" sz="quarter" idx="5"/>
          </p:nvPr>
        </p:nvSpPr>
        <p:spPr/>
        <p:txBody>
          <a:bodyPr/>
          <a:lstStyle/>
          <a:p>
            <a:fld id="{37A3E4B8-F9DF-4F9A-BB59-93920507C31C}" type="slidenum">
              <a:rPr lang="en-IN" smtClean="0"/>
              <a:t>40</a:t>
            </a:fld>
            <a:endParaRPr lang="en-IN"/>
          </a:p>
        </p:txBody>
      </p:sp>
    </p:spTree>
    <p:extLst>
      <p:ext uri="{BB962C8B-B14F-4D97-AF65-F5344CB8AC3E}">
        <p14:creationId xmlns:p14="http://schemas.microsoft.com/office/powerpoint/2010/main" val="21143924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B47630-04B1-68AC-153B-6875299C6E7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6ADCA69-0074-1360-F595-884F5E720C5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ABE3ADC-46D6-EC05-737F-C79E2A8C9EF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9772DFA-8828-2A79-08A1-BF10011F46D4}"/>
              </a:ext>
            </a:extLst>
          </p:cNvPr>
          <p:cNvSpPr>
            <a:spLocks noGrp="1"/>
          </p:cNvSpPr>
          <p:nvPr>
            <p:ph type="sldNum" sz="quarter" idx="5"/>
          </p:nvPr>
        </p:nvSpPr>
        <p:spPr/>
        <p:txBody>
          <a:bodyPr/>
          <a:lstStyle/>
          <a:p>
            <a:fld id="{37A3E4B8-F9DF-4F9A-BB59-93920507C31C}" type="slidenum">
              <a:rPr lang="en-IN" smtClean="0"/>
              <a:t>41</a:t>
            </a:fld>
            <a:endParaRPr lang="en-IN"/>
          </a:p>
        </p:txBody>
      </p:sp>
    </p:spTree>
    <p:extLst>
      <p:ext uri="{BB962C8B-B14F-4D97-AF65-F5344CB8AC3E}">
        <p14:creationId xmlns:p14="http://schemas.microsoft.com/office/powerpoint/2010/main" val="19377318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E4333-EDCB-768D-D694-4FA374C887CA}"/>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6FB8F6BA-A771-5199-B454-4137B42B826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AB8C62A8-5E14-FA7C-D2D9-A91C5617AEE2}"/>
              </a:ext>
            </a:extLst>
          </p:cNvPr>
          <p:cNvSpPr>
            <a:spLocks noGrp="1"/>
          </p:cNvSpPr>
          <p:nvPr>
            <p:ph type="dt" sz="half" idx="10"/>
          </p:nvPr>
        </p:nvSpPr>
        <p:spPr/>
        <p:txBody>
          <a:bodyPr/>
          <a:lstStyle/>
          <a:p>
            <a:fld id="{0B6BAA55-1E9E-7548-B8E8-57DCFFC5FA21}" type="datetimeFigureOut">
              <a:rPr lang="en-US" smtClean="0"/>
              <a:t>3/5/2024</a:t>
            </a:fld>
            <a:endParaRPr lang="en-US"/>
          </a:p>
        </p:txBody>
      </p:sp>
      <p:sp>
        <p:nvSpPr>
          <p:cNvPr id="5" name="Footer Placeholder 4">
            <a:extLst>
              <a:ext uri="{FF2B5EF4-FFF2-40B4-BE49-F238E27FC236}">
                <a16:creationId xmlns:a16="http://schemas.microsoft.com/office/drawing/2014/main" id="{EA5CADB1-111D-22D3-EDB1-E043DC323ABF}"/>
              </a:ext>
            </a:extLst>
          </p:cNvPr>
          <p:cNvSpPr>
            <a:spLocks noGrp="1"/>
          </p:cNvSpPr>
          <p:nvPr>
            <p:ph type="ftr" sz="quarter" idx="11"/>
          </p:nvPr>
        </p:nvSpPr>
        <p:spPr/>
        <p:txBody>
          <a:bodyPr/>
          <a:lstStyle/>
          <a:p>
            <a:r>
              <a:rPr lang="en-US"/>
              <a:t>Navigating the Future of Learning </a:t>
            </a:r>
          </a:p>
        </p:txBody>
      </p:sp>
      <p:sp>
        <p:nvSpPr>
          <p:cNvPr id="6" name="Slide Number Placeholder 5">
            <a:extLst>
              <a:ext uri="{FF2B5EF4-FFF2-40B4-BE49-F238E27FC236}">
                <a16:creationId xmlns:a16="http://schemas.microsoft.com/office/drawing/2014/main" id="{D733105E-4498-96A3-0C5F-A5E579283B92}"/>
              </a:ext>
            </a:extLst>
          </p:cNvPr>
          <p:cNvSpPr>
            <a:spLocks noGrp="1"/>
          </p:cNvSpPr>
          <p:nvPr>
            <p:ph type="sldNum" sz="quarter" idx="12"/>
          </p:nvPr>
        </p:nvSpPr>
        <p:spPr/>
        <p:txBody>
          <a:bodyPr/>
          <a:lstStyle/>
          <a:p>
            <a:fld id="{BA3362F8-88F8-1F49-86F0-D11B2D99FEE0}" type="slidenum">
              <a:rPr lang="en-US" smtClean="0"/>
              <a:t>‹#›</a:t>
            </a:fld>
            <a:endParaRPr lang="en-US"/>
          </a:p>
        </p:txBody>
      </p:sp>
    </p:spTree>
    <p:extLst>
      <p:ext uri="{BB962C8B-B14F-4D97-AF65-F5344CB8AC3E}">
        <p14:creationId xmlns:p14="http://schemas.microsoft.com/office/powerpoint/2010/main" val="2600095400"/>
      </p:ext>
    </p:extLst>
  </p:cSld>
  <p:clrMapOvr>
    <a:masterClrMapping/>
  </p:clrMapOvr>
  <p:hf sldNum="0" hd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E933A4-C03D-26A7-C451-392D04E6A237}"/>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C339E290-0E60-50DC-3A6D-AFC921C4E839}"/>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B1DDBB31-5065-A920-BCE3-A6379F318E85}"/>
              </a:ext>
            </a:extLst>
          </p:cNvPr>
          <p:cNvSpPr>
            <a:spLocks noGrp="1"/>
          </p:cNvSpPr>
          <p:nvPr>
            <p:ph type="dt" sz="half" idx="10"/>
          </p:nvPr>
        </p:nvSpPr>
        <p:spPr/>
        <p:txBody>
          <a:bodyPr/>
          <a:lstStyle/>
          <a:p>
            <a:fld id="{0B6BAA55-1E9E-7548-B8E8-57DCFFC5FA21}" type="datetimeFigureOut">
              <a:rPr lang="en-US" smtClean="0"/>
              <a:t>3/5/2024</a:t>
            </a:fld>
            <a:endParaRPr lang="en-US"/>
          </a:p>
        </p:txBody>
      </p:sp>
      <p:sp>
        <p:nvSpPr>
          <p:cNvPr id="5" name="Footer Placeholder 4">
            <a:extLst>
              <a:ext uri="{FF2B5EF4-FFF2-40B4-BE49-F238E27FC236}">
                <a16:creationId xmlns:a16="http://schemas.microsoft.com/office/drawing/2014/main" id="{8650F398-CC52-3E67-DDF6-C862313CC410}"/>
              </a:ext>
            </a:extLst>
          </p:cNvPr>
          <p:cNvSpPr>
            <a:spLocks noGrp="1"/>
          </p:cNvSpPr>
          <p:nvPr>
            <p:ph type="ftr" sz="quarter" idx="11"/>
          </p:nvPr>
        </p:nvSpPr>
        <p:spPr/>
        <p:txBody>
          <a:bodyPr/>
          <a:lstStyle/>
          <a:p>
            <a:r>
              <a:rPr lang="en-US"/>
              <a:t>Navigating the Future of Learning </a:t>
            </a:r>
          </a:p>
        </p:txBody>
      </p:sp>
      <p:sp>
        <p:nvSpPr>
          <p:cNvPr id="6" name="Slide Number Placeholder 5">
            <a:extLst>
              <a:ext uri="{FF2B5EF4-FFF2-40B4-BE49-F238E27FC236}">
                <a16:creationId xmlns:a16="http://schemas.microsoft.com/office/drawing/2014/main" id="{4272AE45-AD9E-08FA-1F71-75DFC9E00C85}"/>
              </a:ext>
            </a:extLst>
          </p:cNvPr>
          <p:cNvSpPr>
            <a:spLocks noGrp="1"/>
          </p:cNvSpPr>
          <p:nvPr>
            <p:ph type="sldNum" sz="quarter" idx="12"/>
          </p:nvPr>
        </p:nvSpPr>
        <p:spPr/>
        <p:txBody>
          <a:bodyPr/>
          <a:lstStyle/>
          <a:p>
            <a:fld id="{BA3362F8-88F8-1F49-86F0-D11B2D99FEE0}" type="slidenum">
              <a:rPr lang="en-US" smtClean="0"/>
              <a:t>‹#›</a:t>
            </a:fld>
            <a:endParaRPr lang="en-US"/>
          </a:p>
        </p:txBody>
      </p:sp>
    </p:spTree>
    <p:extLst>
      <p:ext uri="{BB962C8B-B14F-4D97-AF65-F5344CB8AC3E}">
        <p14:creationId xmlns:p14="http://schemas.microsoft.com/office/powerpoint/2010/main" val="2718351060"/>
      </p:ext>
    </p:extLst>
  </p:cSld>
  <p:clrMapOvr>
    <a:masterClrMapping/>
  </p:clrMapOvr>
  <p:hf sldNum="0" hd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AF91D67-8C5B-5055-B5D2-6BAAE7E95038}"/>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04D31080-7646-1B9C-C36F-D2F6BB874738}"/>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BDA404C4-6EA5-D815-E9B2-7CDBB94E9D0D}"/>
              </a:ext>
            </a:extLst>
          </p:cNvPr>
          <p:cNvSpPr>
            <a:spLocks noGrp="1"/>
          </p:cNvSpPr>
          <p:nvPr>
            <p:ph type="dt" sz="half" idx="10"/>
          </p:nvPr>
        </p:nvSpPr>
        <p:spPr/>
        <p:txBody>
          <a:bodyPr/>
          <a:lstStyle/>
          <a:p>
            <a:fld id="{0B6BAA55-1E9E-7548-B8E8-57DCFFC5FA21}" type="datetimeFigureOut">
              <a:rPr lang="en-US" smtClean="0"/>
              <a:t>3/5/2024</a:t>
            </a:fld>
            <a:endParaRPr lang="en-US"/>
          </a:p>
        </p:txBody>
      </p:sp>
      <p:sp>
        <p:nvSpPr>
          <p:cNvPr id="5" name="Footer Placeholder 4">
            <a:extLst>
              <a:ext uri="{FF2B5EF4-FFF2-40B4-BE49-F238E27FC236}">
                <a16:creationId xmlns:a16="http://schemas.microsoft.com/office/drawing/2014/main" id="{97EFDD0D-44E3-A86F-6F17-A722DA9F5AB5}"/>
              </a:ext>
            </a:extLst>
          </p:cNvPr>
          <p:cNvSpPr>
            <a:spLocks noGrp="1"/>
          </p:cNvSpPr>
          <p:nvPr>
            <p:ph type="ftr" sz="quarter" idx="11"/>
          </p:nvPr>
        </p:nvSpPr>
        <p:spPr/>
        <p:txBody>
          <a:bodyPr/>
          <a:lstStyle/>
          <a:p>
            <a:r>
              <a:rPr lang="en-US"/>
              <a:t>Navigating the Future of Learning </a:t>
            </a:r>
          </a:p>
        </p:txBody>
      </p:sp>
      <p:sp>
        <p:nvSpPr>
          <p:cNvPr id="6" name="Slide Number Placeholder 5">
            <a:extLst>
              <a:ext uri="{FF2B5EF4-FFF2-40B4-BE49-F238E27FC236}">
                <a16:creationId xmlns:a16="http://schemas.microsoft.com/office/drawing/2014/main" id="{83E417A5-F8F0-AA31-71DF-34D6584981BA}"/>
              </a:ext>
            </a:extLst>
          </p:cNvPr>
          <p:cNvSpPr>
            <a:spLocks noGrp="1"/>
          </p:cNvSpPr>
          <p:nvPr>
            <p:ph type="sldNum" sz="quarter" idx="12"/>
          </p:nvPr>
        </p:nvSpPr>
        <p:spPr/>
        <p:txBody>
          <a:bodyPr/>
          <a:lstStyle/>
          <a:p>
            <a:fld id="{BA3362F8-88F8-1F49-86F0-D11B2D99FEE0}" type="slidenum">
              <a:rPr lang="en-US" smtClean="0"/>
              <a:t>‹#›</a:t>
            </a:fld>
            <a:endParaRPr lang="en-US"/>
          </a:p>
        </p:txBody>
      </p:sp>
    </p:spTree>
    <p:extLst>
      <p:ext uri="{BB962C8B-B14F-4D97-AF65-F5344CB8AC3E}">
        <p14:creationId xmlns:p14="http://schemas.microsoft.com/office/powerpoint/2010/main" val="32997496"/>
      </p:ext>
    </p:extLst>
  </p:cSld>
  <p:clrMapOvr>
    <a:masterClrMapping/>
  </p:clrMapOvr>
  <p:hf sldNum="0" hd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AE6418-E00D-D82B-5A6A-A2532DB41F10}"/>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F63E6B97-B778-7455-F70C-FD8D34E3F3DF}"/>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34537FB2-C318-A7C1-BABA-0AC6FA5B35AC}"/>
              </a:ext>
            </a:extLst>
          </p:cNvPr>
          <p:cNvSpPr>
            <a:spLocks noGrp="1"/>
          </p:cNvSpPr>
          <p:nvPr>
            <p:ph type="dt" sz="half" idx="10"/>
          </p:nvPr>
        </p:nvSpPr>
        <p:spPr/>
        <p:txBody>
          <a:bodyPr/>
          <a:lstStyle/>
          <a:p>
            <a:fld id="{0B6BAA55-1E9E-7548-B8E8-57DCFFC5FA21}" type="datetimeFigureOut">
              <a:rPr lang="en-US" smtClean="0"/>
              <a:t>3/5/2024</a:t>
            </a:fld>
            <a:endParaRPr lang="en-US"/>
          </a:p>
        </p:txBody>
      </p:sp>
      <p:sp>
        <p:nvSpPr>
          <p:cNvPr id="5" name="Footer Placeholder 4">
            <a:extLst>
              <a:ext uri="{FF2B5EF4-FFF2-40B4-BE49-F238E27FC236}">
                <a16:creationId xmlns:a16="http://schemas.microsoft.com/office/drawing/2014/main" id="{914FC2A1-527D-0AA9-D04D-3D2766CE0E10}"/>
              </a:ext>
            </a:extLst>
          </p:cNvPr>
          <p:cNvSpPr>
            <a:spLocks noGrp="1"/>
          </p:cNvSpPr>
          <p:nvPr>
            <p:ph type="ftr" sz="quarter" idx="11"/>
          </p:nvPr>
        </p:nvSpPr>
        <p:spPr/>
        <p:txBody>
          <a:bodyPr/>
          <a:lstStyle/>
          <a:p>
            <a:r>
              <a:rPr lang="en-US"/>
              <a:t>Navigating the Future of Learning </a:t>
            </a:r>
          </a:p>
        </p:txBody>
      </p:sp>
      <p:sp>
        <p:nvSpPr>
          <p:cNvPr id="6" name="Slide Number Placeholder 5">
            <a:extLst>
              <a:ext uri="{FF2B5EF4-FFF2-40B4-BE49-F238E27FC236}">
                <a16:creationId xmlns:a16="http://schemas.microsoft.com/office/drawing/2014/main" id="{81000CB2-5293-8DFA-B3B2-A0B592B46511}"/>
              </a:ext>
            </a:extLst>
          </p:cNvPr>
          <p:cNvSpPr>
            <a:spLocks noGrp="1"/>
          </p:cNvSpPr>
          <p:nvPr>
            <p:ph type="sldNum" sz="quarter" idx="12"/>
          </p:nvPr>
        </p:nvSpPr>
        <p:spPr/>
        <p:txBody>
          <a:bodyPr/>
          <a:lstStyle/>
          <a:p>
            <a:fld id="{BA3362F8-88F8-1F49-86F0-D11B2D99FEE0}" type="slidenum">
              <a:rPr lang="en-US" smtClean="0"/>
              <a:t>‹#›</a:t>
            </a:fld>
            <a:endParaRPr lang="en-US"/>
          </a:p>
        </p:txBody>
      </p:sp>
    </p:spTree>
    <p:extLst>
      <p:ext uri="{BB962C8B-B14F-4D97-AF65-F5344CB8AC3E}">
        <p14:creationId xmlns:p14="http://schemas.microsoft.com/office/powerpoint/2010/main" val="2806395515"/>
      </p:ext>
    </p:extLst>
  </p:cSld>
  <p:clrMapOvr>
    <a:masterClrMapping/>
  </p:clrMapOvr>
  <p:hf sldNum="0" hd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C1FA87-C082-E0DD-3D37-67F1640E6768}"/>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1B5F515E-EB4A-D143-3D90-D5CB688823B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88B15D29-75FB-CFE9-A973-A208274B95BA}"/>
              </a:ext>
            </a:extLst>
          </p:cNvPr>
          <p:cNvSpPr>
            <a:spLocks noGrp="1"/>
          </p:cNvSpPr>
          <p:nvPr>
            <p:ph type="dt" sz="half" idx="10"/>
          </p:nvPr>
        </p:nvSpPr>
        <p:spPr/>
        <p:txBody>
          <a:bodyPr/>
          <a:lstStyle/>
          <a:p>
            <a:fld id="{0B6BAA55-1E9E-7548-B8E8-57DCFFC5FA21}" type="datetimeFigureOut">
              <a:rPr lang="en-US" smtClean="0"/>
              <a:t>3/5/2024</a:t>
            </a:fld>
            <a:endParaRPr lang="en-US"/>
          </a:p>
        </p:txBody>
      </p:sp>
      <p:sp>
        <p:nvSpPr>
          <p:cNvPr id="5" name="Footer Placeholder 4">
            <a:extLst>
              <a:ext uri="{FF2B5EF4-FFF2-40B4-BE49-F238E27FC236}">
                <a16:creationId xmlns:a16="http://schemas.microsoft.com/office/drawing/2014/main" id="{E9168659-4604-1E12-A046-E65E9BFA0D3E}"/>
              </a:ext>
            </a:extLst>
          </p:cNvPr>
          <p:cNvSpPr>
            <a:spLocks noGrp="1"/>
          </p:cNvSpPr>
          <p:nvPr>
            <p:ph type="ftr" sz="quarter" idx="11"/>
          </p:nvPr>
        </p:nvSpPr>
        <p:spPr/>
        <p:txBody>
          <a:bodyPr/>
          <a:lstStyle/>
          <a:p>
            <a:r>
              <a:rPr lang="en-US"/>
              <a:t>Navigating the Future of Learning </a:t>
            </a:r>
          </a:p>
        </p:txBody>
      </p:sp>
      <p:sp>
        <p:nvSpPr>
          <p:cNvPr id="6" name="Slide Number Placeholder 5">
            <a:extLst>
              <a:ext uri="{FF2B5EF4-FFF2-40B4-BE49-F238E27FC236}">
                <a16:creationId xmlns:a16="http://schemas.microsoft.com/office/drawing/2014/main" id="{86A55C1A-5CB6-A517-F4CC-78B642B353A1}"/>
              </a:ext>
            </a:extLst>
          </p:cNvPr>
          <p:cNvSpPr>
            <a:spLocks noGrp="1"/>
          </p:cNvSpPr>
          <p:nvPr>
            <p:ph type="sldNum" sz="quarter" idx="12"/>
          </p:nvPr>
        </p:nvSpPr>
        <p:spPr/>
        <p:txBody>
          <a:bodyPr/>
          <a:lstStyle/>
          <a:p>
            <a:fld id="{BA3362F8-88F8-1F49-86F0-D11B2D99FEE0}" type="slidenum">
              <a:rPr lang="en-US" smtClean="0"/>
              <a:t>‹#›</a:t>
            </a:fld>
            <a:endParaRPr lang="en-US"/>
          </a:p>
        </p:txBody>
      </p:sp>
    </p:spTree>
    <p:extLst>
      <p:ext uri="{BB962C8B-B14F-4D97-AF65-F5344CB8AC3E}">
        <p14:creationId xmlns:p14="http://schemas.microsoft.com/office/powerpoint/2010/main" val="4085473488"/>
      </p:ext>
    </p:extLst>
  </p:cSld>
  <p:clrMapOvr>
    <a:masterClrMapping/>
  </p:clrMapOvr>
  <p:hf sldNum="0" hd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354BD7-8381-6AF7-2A34-97F116432198}"/>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745D5CF0-745C-8F39-DDFC-095163A6D86D}"/>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D6F0486A-0B81-6F67-77F7-3933C2505882}"/>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D29CEC8B-FF84-E5F1-CD4B-B7DEE25F0DBA}"/>
              </a:ext>
            </a:extLst>
          </p:cNvPr>
          <p:cNvSpPr>
            <a:spLocks noGrp="1"/>
          </p:cNvSpPr>
          <p:nvPr>
            <p:ph type="dt" sz="half" idx="10"/>
          </p:nvPr>
        </p:nvSpPr>
        <p:spPr/>
        <p:txBody>
          <a:bodyPr/>
          <a:lstStyle/>
          <a:p>
            <a:fld id="{0B6BAA55-1E9E-7548-B8E8-57DCFFC5FA21}" type="datetimeFigureOut">
              <a:rPr lang="en-US" smtClean="0"/>
              <a:t>3/5/2024</a:t>
            </a:fld>
            <a:endParaRPr lang="en-US"/>
          </a:p>
        </p:txBody>
      </p:sp>
      <p:sp>
        <p:nvSpPr>
          <p:cNvPr id="6" name="Footer Placeholder 5">
            <a:extLst>
              <a:ext uri="{FF2B5EF4-FFF2-40B4-BE49-F238E27FC236}">
                <a16:creationId xmlns:a16="http://schemas.microsoft.com/office/drawing/2014/main" id="{083D1157-B890-E7C2-8551-9CFA55DF17F2}"/>
              </a:ext>
            </a:extLst>
          </p:cNvPr>
          <p:cNvSpPr>
            <a:spLocks noGrp="1"/>
          </p:cNvSpPr>
          <p:nvPr>
            <p:ph type="ftr" sz="quarter" idx="11"/>
          </p:nvPr>
        </p:nvSpPr>
        <p:spPr/>
        <p:txBody>
          <a:bodyPr/>
          <a:lstStyle/>
          <a:p>
            <a:r>
              <a:rPr lang="en-US"/>
              <a:t>Navigating the Future of Learning </a:t>
            </a:r>
          </a:p>
        </p:txBody>
      </p:sp>
      <p:sp>
        <p:nvSpPr>
          <p:cNvPr id="7" name="Slide Number Placeholder 6">
            <a:extLst>
              <a:ext uri="{FF2B5EF4-FFF2-40B4-BE49-F238E27FC236}">
                <a16:creationId xmlns:a16="http://schemas.microsoft.com/office/drawing/2014/main" id="{A6834098-4893-052D-13DF-57AA3726911C}"/>
              </a:ext>
            </a:extLst>
          </p:cNvPr>
          <p:cNvSpPr>
            <a:spLocks noGrp="1"/>
          </p:cNvSpPr>
          <p:nvPr>
            <p:ph type="sldNum" sz="quarter" idx="12"/>
          </p:nvPr>
        </p:nvSpPr>
        <p:spPr/>
        <p:txBody>
          <a:bodyPr/>
          <a:lstStyle/>
          <a:p>
            <a:fld id="{BA3362F8-88F8-1F49-86F0-D11B2D99FEE0}" type="slidenum">
              <a:rPr lang="en-US" smtClean="0"/>
              <a:t>‹#›</a:t>
            </a:fld>
            <a:endParaRPr lang="en-US"/>
          </a:p>
        </p:txBody>
      </p:sp>
    </p:spTree>
    <p:extLst>
      <p:ext uri="{BB962C8B-B14F-4D97-AF65-F5344CB8AC3E}">
        <p14:creationId xmlns:p14="http://schemas.microsoft.com/office/powerpoint/2010/main" val="1503845020"/>
      </p:ext>
    </p:extLst>
  </p:cSld>
  <p:clrMapOvr>
    <a:masterClrMapping/>
  </p:clrMapOvr>
  <p:hf sldNum="0" hd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95ED4B-5B6D-B5E5-67B7-D97BFC6B16D2}"/>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28083AD3-D8DD-C9C8-4A8D-6E90DEEDCC5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F610F8FC-1E86-8328-5873-1F1FD4540F26}"/>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7171E56A-9B29-8C99-0F9B-DFA73577B4C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31551D20-42E2-AA82-6A29-ED75844F6FA3}"/>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12806B38-A61F-CFF2-455E-2A0DB1CBD281}"/>
              </a:ext>
            </a:extLst>
          </p:cNvPr>
          <p:cNvSpPr>
            <a:spLocks noGrp="1"/>
          </p:cNvSpPr>
          <p:nvPr>
            <p:ph type="dt" sz="half" idx="10"/>
          </p:nvPr>
        </p:nvSpPr>
        <p:spPr/>
        <p:txBody>
          <a:bodyPr/>
          <a:lstStyle/>
          <a:p>
            <a:fld id="{0B6BAA55-1E9E-7548-B8E8-57DCFFC5FA21}" type="datetimeFigureOut">
              <a:rPr lang="en-US" smtClean="0"/>
              <a:t>3/5/2024</a:t>
            </a:fld>
            <a:endParaRPr lang="en-US"/>
          </a:p>
        </p:txBody>
      </p:sp>
      <p:sp>
        <p:nvSpPr>
          <p:cNvPr id="8" name="Footer Placeholder 7">
            <a:extLst>
              <a:ext uri="{FF2B5EF4-FFF2-40B4-BE49-F238E27FC236}">
                <a16:creationId xmlns:a16="http://schemas.microsoft.com/office/drawing/2014/main" id="{0A1ADB39-BBED-F460-3284-9B01BBA78120}"/>
              </a:ext>
            </a:extLst>
          </p:cNvPr>
          <p:cNvSpPr>
            <a:spLocks noGrp="1"/>
          </p:cNvSpPr>
          <p:nvPr>
            <p:ph type="ftr" sz="quarter" idx="11"/>
          </p:nvPr>
        </p:nvSpPr>
        <p:spPr/>
        <p:txBody>
          <a:bodyPr/>
          <a:lstStyle/>
          <a:p>
            <a:r>
              <a:rPr lang="en-US"/>
              <a:t>Navigating the Future of Learning </a:t>
            </a:r>
          </a:p>
        </p:txBody>
      </p:sp>
      <p:sp>
        <p:nvSpPr>
          <p:cNvPr id="9" name="Slide Number Placeholder 8">
            <a:extLst>
              <a:ext uri="{FF2B5EF4-FFF2-40B4-BE49-F238E27FC236}">
                <a16:creationId xmlns:a16="http://schemas.microsoft.com/office/drawing/2014/main" id="{BAE78CB4-F5B2-2F08-FCB4-B7EFC7D9B5DD}"/>
              </a:ext>
            </a:extLst>
          </p:cNvPr>
          <p:cNvSpPr>
            <a:spLocks noGrp="1"/>
          </p:cNvSpPr>
          <p:nvPr>
            <p:ph type="sldNum" sz="quarter" idx="12"/>
          </p:nvPr>
        </p:nvSpPr>
        <p:spPr/>
        <p:txBody>
          <a:bodyPr/>
          <a:lstStyle/>
          <a:p>
            <a:fld id="{BA3362F8-88F8-1F49-86F0-D11B2D99FEE0}" type="slidenum">
              <a:rPr lang="en-US" smtClean="0"/>
              <a:t>‹#›</a:t>
            </a:fld>
            <a:endParaRPr lang="en-US"/>
          </a:p>
        </p:txBody>
      </p:sp>
    </p:spTree>
    <p:extLst>
      <p:ext uri="{BB962C8B-B14F-4D97-AF65-F5344CB8AC3E}">
        <p14:creationId xmlns:p14="http://schemas.microsoft.com/office/powerpoint/2010/main" val="1742097184"/>
      </p:ext>
    </p:extLst>
  </p:cSld>
  <p:clrMapOvr>
    <a:masterClrMapping/>
  </p:clrMapOvr>
  <p:hf sldNum="0" hd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7DB33-3161-3CA7-5DA9-9AEFA7BE3D99}"/>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1B459199-60FE-8A27-4D17-58FA57F038D5}"/>
              </a:ext>
            </a:extLst>
          </p:cNvPr>
          <p:cNvSpPr>
            <a:spLocks noGrp="1"/>
          </p:cNvSpPr>
          <p:nvPr>
            <p:ph type="dt" sz="half" idx="10"/>
          </p:nvPr>
        </p:nvSpPr>
        <p:spPr/>
        <p:txBody>
          <a:bodyPr/>
          <a:lstStyle/>
          <a:p>
            <a:fld id="{0B6BAA55-1E9E-7548-B8E8-57DCFFC5FA21}" type="datetimeFigureOut">
              <a:rPr lang="en-US" smtClean="0"/>
              <a:t>3/5/2024</a:t>
            </a:fld>
            <a:endParaRPr lang="en-US"/>
          </a:p>
        </p:txBody>
      </p:sp>
      <p:sp>
        <p:nvSpPr>
          <p:cNvPr id="4" name="Footer Placeholder 3">
            <a:extLst>
              <a:ext uri="{FF2B5EF4-FFF2-40B4-BE49-F238E27FC236}">
                <a16:creationId xmlns:a16="http://schemas.microsoft.com/office/drawing/2014/main" id="{9B5772E0-839B-C3B1-7E64-0C8677352A57}"/>
              </a:ext>
            </a:extLst>
          </p:cNvPr>
          <p:cNvSpPr>
            <a:spLocks noGrp="1"/>
          </p:cNvSpPr>
          <p:nvPr>
            <p:ph type="ftr" sz="quarter" idx="11"/>
          </p:nvPr>
        </p:nvSpPr>
        <p:spPr/>
        <p:txBody>
          <a:bodyPr/>
          <a:lstStyle/>
          <a:p>
            <a:r>
              <a:rPr lang="en-US"/>
              <a:t>Navigating the Future of Learning </a:t>
            </a:r>
          </a:p>
        </p:txBody>
      </p:sp>
      <p:sp>
        <p:nvSpPr>
          <p:cNvPr id="5" name="Slide Number Placeholder 4">
            <a:extLst>
              <a:ext uri="{FF2B5EF4-FFF2-40B4-BE49-F238E27FC236}">
                <a16:creationId xmlns:a16="http://schemas.microsoft.com/office/drawing/2014/main" id="{4F5A1759-598D-988C-8124-2E5044B1744E}"/>
              </a:ext>
            </a:extLst>
          </p:cNvPr>
          <p:cNvSpPr>
            <a:spLocks noGrp="1"/>
          </p:cNvSpPr>
          <p:nvPr>
            <p:ph type="sldNum" sz="quarter" idx="12"/>
          </p:nvPr>
        </p:nvSpPr>
        <p:spPr/>
        <p:txBody>
          <a:bodyPr/>
          <a:lstStyle/>
          <a:p>
            <a:fld id="{BA3362F8-88F8-1F49-86F0-D11B2D99FEE0}" type="slidenum">
              <a:rPr lang="en-US" smtClean="0"/>
              <a:t>‹#›</a:t>
            </a:fld>
            <a:endParaRPr lang="en-US"/>
          </a:p>
        </p:txBody>
      </p:sp>
    </p:spTree>
    <p:extLst>
      <p:ext uri="{BB962C8B-B14F-4D97-AF65-F5344CB8AC3E}">
        <p14:creationId xmlns:p14="http://schemas.microsoft.com/office/powerpoint/2010/main" val="1461273823"/>
      </p:ext>
    </p:extLst>
  </p:cSld>
  <p:clrMapOvr>
    <a:masterClrMapping/>
  </p:clrMapOvr>
  <p:hf sldNum="0" hd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271F3F0-F2B3-F675-7BAB-1AD2134ACD0F}"/>
              </a:ext>
            </a:extLst>
          </p:cNvPr>
          <p:cNvSpPr>
            <a:spLocks noGrp="1"/>
          </p:cNvSpPr>
          <p:nvPr>
            <p:ph type="dt" sz="half" idx="10"/>
          </p:nvPr>
        </p:nvSpPr>
        <p:spPr/>
        <p:txBody>
          <a:bodyPr/>
          <a:lstStyle/>
          <a:p>
            <a:fld id="{0B6BAA55-1E9E-7548-B8E8-57DCFFC5FA21}" type="datetimeFigureOut">
              <a:rPr lang="en-US" smtClean="0"/>
              <a:t>3/5/2024</a:t>
            </a:fld>
            <a:endParaRPr lang="en-US"/>
          </a:p>
        </p:txBody>
      </p:sp>
      <p:sp>
        <p:nvSpPr>
          <p:cNvPr id="3" name="Footer Placeholder 2">
            <a:extLst>
              <a:ext uri="{FF2B5EF4-FFF2-40B4-BE49-F238E27FC236}">
                <a16:creationId xmlns:a16="http://schemas.microsoft.com/office/drawing/2014/main" id="{1A44FB0A-DFB7-0737-F37C-440DCA486D73}"/>
              </a:ext>
            </a:extLst>
          </p:cNvPr>
          <p:cNvSpPr>
            <a:spLocks noGrp="1"/>
          </p:cNvSpPr>
          <p:nvPr>
            <p:ph type="ftr" sz="quarter" idx="11"/>
          </p:nvPr>
        </p:nvSpPr>
        <p:spPr/>
        <p:txBody>
          <a:bodyPr/>
          <a:lstStyle/>
          <a:p>
            <a:r>
              <a:rPr lang="en-US"/>
              <a:t>Navigating the Future of Learning </a:t>
            </a:r>
          </a:p>
        </p:txBody>
      </p:sp>
      <p:sp>
        <p:nvSpPr>
          <p:cNvPr id="4" name="Slide Number Placeholder 3">
            <a:extLst>
              <a:ext uri="{FF2B5EF4-FFF2-40B4-BE49-F238E27FC236}">
                <a16:creationId xmlns:a16="http://schemas.microsoft.com/office/drawing/2014/main" id="{9E497C01-947E-5E24-DB3F-90342EF0A210}"/>
              </a:ext>
            </a:extLst>
          </p:cNvPr>
          <p:cNvSpPr>
            <a:spLocks noGrp="1"/>
          </p:cNvSpPr>
          <p:nvPr>
            <p:ph type="sldNum" sz="quarter" idx="12"/>
          </p:nvPr>
        </p:nvSpPr>
        <p:spPr/>
        <p:txBody>
          <a:bodyPr/>
          <a:lstStyle/>
          <a:p>
            <a:fld id="{BA3362F8-88F8-1F49-86F0-D11B2D99FEE0}" type="slidenum">
              <a:rPr lang="en-US" smtClean="0"/>
              <a:t>‹#›</a:t>
            </a:fld>
            <a:endParaRPr lang="en-US"/>
          </a:p>
        </p:txBody>
      </p:sp>
    </p:spTree>
    <p:extLst>
      <p:ext uri="{BB962C8B-B14F-4D97-AF65-F5344CB8AC3E}">
        <p14:creationId xmlns:p14="http://schemas.microsoft.com/office/powerpoint/2010/main" val="3104625783"/>
      </p:ext>
    </p:extLst>
  </p:cSld>
  <p:clrMapOvr>
    <a:masterClrMapping/>
  </p:clrMapOvr>
  <p:hf sldNum="0" hd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F41832-2691-E74A-0F3A-2DE9A6E44D84}"/>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C94BD6CD-D7DC-A4E9-FD78-EA239F4F553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54C0C722-544A-95F1-1DAD-FAD83B66339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215BCDEF-8A4D-1FA5-888F-D5A3A2CEE9D4}"/>
              </a:ext>
            </a:extLst>
          </p:cNvPr>
          <p:cNvSpPr>
            <a:spLocks noGrp="1"/>
          </p:cNvSpPr>
          <p:nvPr>
            <p:ph type="dt" sz="half" idx="10"/>
          </p:nvPr>
        </p:nvSpPr>
        <p:spPr/>
        <p:txBody>
          <a:bodyPr/>
          <a:lstStyle/>
          <a:p>
            <a:fld id="{0B6BAA55-1E9E-7548-B8E8-57DCFFC5FA21}" type="datetimeFigureOut">
              <a:rPr lang="en-US" smtClean="0"/>
              <a:t>3/5/2024</a:t>
            </a:fld>
            <a:endParaRPr lang="en-US"/>
          </a:p>
        </p:txBody>
      </p:sp>
      <p:sp>
        <p:nvSpPr>
          <p:cNvPr id="6" name="Footer Placeholder 5">
            <a:extLst>
              <a:ext uri="{FF2B5EF4-FFF2-40B4-BE49-F238E27FC236}">
                <a16:creationId xmlns:a16="http://schemas.microsoft.com/office/drawing/2014/main" id="{81C4BD8F-AAAC-F32F-ABC2-37A3D3BC6296}"/>
              </a:ext>
            </a:extLst>
          </p:cNvPr>
          <p:cNvSpPr>
            <a:spLocks noGrp="1"/>
          </p:cNvSpPr>
          <p:nvPr>
            <p:ph type="ftr" sz="quarter" idx="11"/>
          </p:nvPr>
        </p:nvSpPr>
        <p:spPr/>
        <p:txBody>
          <a:bodyPr/>
          <a:lstStyle/>
          <a:p>
            <a:r>
              <a:rPr lang="en-US"/>
              <a:t>Navigating the Future of Learning </a:t>
            </a:r>
          </a:p>
        </p:txBody>
      </p:sp>
      <p:sp>
        <p:nvSpPr>
          <p:cNvPr id="7" name="Slide Number Placeholder 6">
            <a:extLst>
              <a:ext uri="{FF2B5EF4-FFF2-40B4-BE49-F238E27FC236}">
                <a16:creationId xmlns:a16="http://schemas.microsoft.com/office/drawing/2014/main" id="{3DA79EF9-CB21-BEC5-2A25-591C945DD131}"/>
              </a:ext>
            </a:extLst>
          </p:cNvPr>
          <p:cNvSpPr>
            <a:spLocks noGrp="1"/>
          </p:cNvSpPr>
          <p:nvPr>
            <p:ph type="sldNum" sz="quarter" idx="12"/>
          </p:nvPr>
        </p:nvSpPr>
        <p:spPr/>
        <p:txBody>
          <a:bodyPr/>
          <a:lstStyle/>
          <a:p>
            <a:fld id="{BA3362F8-88F8-1F49-86F0-D11B2D99FEE0}" type="slidenum">
              <a:rPr lang="en-US" smtClean="0"/>
              <a:t>‹#›</a:t>
            </a:fld>
            <a:endParaRPr lang="en-US"/>
          </a:p>
        </p:txBody>
      </p:sp>
    </p:spTree>
    <p:extLst>
      <p:ext uri="{BB962C8B-B14F-4D97-AF65-F5344CB8AC3E}">
        <p14:creationId xmlns:p14="http://schemas.microsoft.com/office/powerpoint/2010/main" val="1671276831"/>
      </p:ext>
    </p:extLst>
  </p:cSld>
  <p:clrMapOvr>
    <a:masterClrMapping/>
  </p:clrMapOvr>
  <p:hf sldNum="0" hd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BACBD3-5050-C329-F415-3714918842FC}"/>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C4B2BE8C-8AFF-7B97-17DD-E10D476C829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6B1A6C9-352E-F0FC-857A-200063A76EB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996AEC32-A02D-AF36-A64E-290A392B42FC}"/>
              </a:ext>
            </a:extLst>
          </p:cNvPr>
          <p:cNvSpPr>
            <a:spLocks noGrp="1"/>
          </p:cNvSpPr>
          <p:nvPr>
            <p:ph type="dt" sz="half" idx="10"/>
          </p:nvPr>
        </p:nvSpPr>
        <p:spPr/>
        <p:txBody>
          <a:bodyPr/>
          <a:lstStyle/>
          <a:p>
            <a:fld id="{0B6BAA55-1E9E-7548-B8E8-57DCFFC5FA21}" type="datetimeFigureOut">
              <a:rPr lang="en-US" smtClean="0"/>
              <a:t>3/5/2024</a:t>
            </a:fld>
            <a:endParaRPr lang="en-US"/>
          </a:p>
        </p:txBody>
      </p:sp>
      <p:sp>
        <p:nvSpPr>
          <p:cNvPr id="6" name="Footer Placeholder 5">
            <a:extLst>
              <a:ext uri="{FF2B5EF4-FFF2-40B4-BE49-F238E27FC236}">
                <a16:creationId xmlns:a16="http://schemas.microsoft.com/office/drawing/2014/main" id="{26B0ECF5-F111-F43D-1DD0-2623EE225A1F}"/>
              </a:ext>
            </a:extLst>
          </p:cNvPr>
          <p:cNvSpPr>
            <a:spLocks noGrp="1"/>
          </p:cNvSpPr>
          <p:nvPr>
            <p:ph type="ftr" sz="quarter" idx="11"/>
          </p:nvPr>
        </p:nvSpPr>
        <p:spPr/>
        <p:txBody>
          <a:bodyPr/>
          <a:lstStyle/>
          <a:p>
            <a:r>
              <a:rPr lang="en-US"/>
              <a:t>Navigating the Future of Learning </a:t>
            </a:r>
          </a:p>
        </p:txBody>
      </p:sp>
      <p:sp>
        <p:nvSpPr>
          <p:cNvPr id="7" name="Slide Number Placeholder 6">
            <a:extLst>
              <a:ext uri="{FF2B5EF4-FFF2-40B4-BE49-F238E27FC236}">
                <a16:creationId xmlns:a16="http://schemas.microsoft.com/office/drawing/2014/main" id="{A3ED8375-499D-DCA7-5D7B-91DD95B7F87A}"/>
              </a:ext>
            </a:extLst>
          </p:cNvPr>
          <p:cNvSpPr>
            <a:spLocks noGrp="1"/>
          </p:cNvSpPr>
          <p:nvPr>
            <p:ph type="sldNum" sz="quarter" idx="12"/>
          </p:nvPr>
        </p:nvSpPr>
        <p:spPr/>
        <p:txBody>
          <a:bodyPr/>
          <a:lstStyle/>
          <a:p>
            <a:fld id="{BA3362F8-88F8-1F49-86F0-D11B2D99FEE0}" type="slidenum">
              <a:rPr lang="en-US" smtClean="0"/>
              <a:t>‹#›</a:t>
            </a:fld>
            <a:endParaRPr lang="en-US"/>
          </a:p>
        </p:txBody>
      </p:sp>
    </p:spTree>
    <p:extLst>
      <p:ext uri="{BB962C8B-B14F-4D97-AF65-F5344CB8AC3E}">
        <p14:creationId xmlns:p14="http://schemas.microsoft.com/office/powerpoint/2010/main" val="4160511980"/>
      </p:ext>
    </p:extLst>
  </p:cSld>
  <p:clrMapOvr>
    <a:masterClrMapping/>
  </p:clrMapOvr>
  <p:hf sldNum="0" hd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9A89A0B-DE9F-F1C6-643E-DCA32D53C31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3953DDAA-3094-DBCE-F38B-123FB91FDDD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8AF0BF9E-5E8A-1649-84DC-281A5BAAC4C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B6BAA55-1E9E-7548-B8E8-57DCFFC5FA21}" type="datetimeFigureOut">
              <a:rPr lang="en-US" smtClean="0"/>
              <a:t>3/5/2024</a:t>
            </a:fld>
            <a:endParaRPr lang="en-US"/>
          </a:p>
        </p:txBody>
      </p:sp>
      <p:sp>
        <p:nvSpPr>
          <p:cNvPr id="5" name="Footer Placeholder 4">
            <a:extLst>
              <a:ext uri="{FF2B5EF4-FFF2-40B4-BE49-F238E27FC236}">
                <a16:creationId xmlns:a16="http://schemas.microsoft.com/office/drawing/2014/main" id="{5BDEDD1E-16D6-9C67-B90A-3F23927ED3D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Navigating the Future of Learning </a:t>
            </a:r>
          </a:p>
        </p:txBody>
      </p:sp>
      <p:sp>
        <p:nvSpPr>
          <p:cNvPr id="6" name="Slide Number Placeholder 5">
            <a:extLst>
              <a:ext uri="{FF2B5EF4-FFF2-40B4-BE49-F238E27FC236}">
                <a16:creationId xmlns:a16="http://schemas.microsoft.com/office/drawing/2014/main" id="{B5FC0268-EDD9-BFDA-9A07-5241871BF47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A3362F8-88F8-1F49-86F0-D11B2D99FEE0}" type="slidenum">
              <a:rPr lang="en-US" smtClean="0"/>
              <a:t>‹#›</a:t>
            </a:fld>
            <a:endParaRPr lang="en-US"/>
          </a:p>
        </p:txBody>
      </p:sp>
    </p:spTree>
    <p:extLst>
      <p:ext uri="{BB962C8B-B14F-4D97-AF65-F5344CB8AC3E}">
        <p14:creationId xmlns:p14="http://schemas.microsoft.com/office/powerpoint/2010/main" val="20553676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jpe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video" Target="https://www.youtube.com/embed/5WECsbqAQSk?feature=oembed" TargetMode="External"/><Relationship Id="rId6" Type="http://schemas.openxmlformats.org/officeDocument/2006/relationships/image" Target="../media/image16.png"/><Relationship Id="rId5" Type="http://schemas.openxmlformats.org/officeDocument/2006/relationships/hyperlink" Target="https://youtu.be/5WECsbqAQSk?si=Hy6d4hfz2Oq_1LzA" TargetMode="External"/><Relationship Id="rId4" Type="http://schemas.openxmlformats.org/officeDocument/2006/relationships/image" Target="../media/image15.jpeg"/></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18.jpe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hyperlink" Target="http://www.linkedin.com/in/mokarbeenansari/" TargetMode="External"/></Relationships>
</file>

<file path=ppt/slides/_rels/slide31.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hyperlink" Target="https://github.com/f/awesome-chatgpt-prompts" TargetMode="External"/><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24.png"/><Relationship Id="rId4" Type="http://schemas.openxmlformats.org/officeDocument/2006/relationships/hyperlink" Target="https://www.deeplearning.ai/short-courses/chatgpt-prompt-engineering-for-developers/" TargetMode="External"/></Relationships>
</file>

<file path=ppt/slides/_rels/slide47.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26D0CFA-48B8-3E4B-1A49-D1519B523717}"/>
              </a:ext>
            </a:extLst>
          </p:cNvPr>
          <p:cNvSpPr/>
          <p:nvPr/>
        </p:nvSpPr>
        <p:spPr>
          <a:xfrm>
            <a:off x="0" y="1"/>
            <a:ext cx="1948169" cy="6858000"/>
          </a:xfrm>
          <a:prstGeom prst="rect">
            <a:avLst/>
          </a:prstGeom>
          <a:solidFill>
            <a:srgbClr val="D7C05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54FF0842-65B7-CA57-2F5A-D61967EF9A86}"/>
              </a:ext>
            </a:extLst>
          </p:cNvPr>
          <p:cNvSpPr txBox="1"/>
          <p:nvPr/>
        </p:nvSpPr>
        <p:spPr>
          <a:xfrm>
            <a:off x="601006" y="42718"/>
            <a:ext cx="442291" cy="707886"/>
          </a:xfrm>
          <a:prstGeom prst="rect">
            <a:avLst/>
          </a:prstGeom>
          <a:noFill/>
        </p:spPr>
        <p:txBody>
          <a:bodyPr wrap="square" rtlCol="0">
            <a:spAutoFit/>
          </a:bodyPr>
          <a:lstStyle/>
          <a:p>
            <a:r>
              <a:rPr lang="el-GR" sz="4000">
                <a:solidFill>
                  <a:srgbClr val="D7C055"/>
                </a:solidFill>
              </a:rPr>
              <a:t>π</a:t>
            </a:r>
            <a:endParaRPr lang="en-US" sz="4000">
              <a:solidFill>
                <a:srgbClr val="D7C055"/>
              </a:solidFill>
            </a:endParaRPr>
          </a:p>
        </p:txBody>
      </p:sp>
      <p:sp>
        <p:nvSpPr>
          <p:cNvPr id="9" name="Rectangle 8">
            <a:extLst>
              <a:ext uri="{FF2B5EF4-FFF2-40B4-BE49-F238E27FC236}">
                <a16:creationId xmlns:a16="http://schemas.microsoft.com/office/drawing/2014/main" id="{086E1CFB-A153-D93E-36A4-626934EA70A2}"/>
              </a:ext>
            </a:extLst>
          </p:cNvPr>
          <p:cNvSpPr/>
          <p:nvPr/>
        </p:nvSpPr>
        <p:spPr>
          <a:xfrm>
            <a:off x="0" y="5572125"/>
            <a:ext cx="12187542" cy="1285876"/>
          </a:xfrm>
          <a:prstGeom prst="rect">
            <a:avLst/>
          </a:prstGeom>
          <a:solidFill>
            <a:srgbClr val="D7C05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D0E1369-B664-5A34-37EB-F2E23636CCE2}"/>
              </a:ext>
            </a:extLst>
          </p:cNvPr>
          <p:cNvSpPr/>
          <p:nvPr/>
        </p:nvSpPr>
        <p:spPr>
          <a:xfrm>
            <a:off x="-260" y="5572124"/>
            <a:ext cx="12193758" cy="583407"/>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416A07B-D1C1-CCF8-D7C5-0E48127EB26A}"/>
              </a:ext>
            </a:extLst>
          </p:cNvPr>
          <p:cNvSpPr/>
          <p:nvPr/>
        </p:nvSpPr>
        <p:spPr>
          <a:xfrm>
            <a:off x="1291568" y="-1"/>
            <a:ext cx="656603" cy="6858000"/>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E5C46304-707F-3EF8-C7C9-2F0B0A921B41}"/>
              </a:ext>
            </a:extLst>
          </p:cNvPr>
          <p:cNvSpPr txBox="1"/>
          <p:nvPr/>
        </p:nvSpPr>
        <p:spPr>
          <a:xfrm>
            <a:off x="1396344" y="5505306"/>
            <a:ext cx="442291" cy="707886"/>
          </a:xfrm>
          <a:prstGeom prst="rect">
            <a:avLst/>
          </a:prstGeom>
          <a:noFill/>
        </p:spPr>
        <p:txBody>
          <a:bodyPr wrap="square" rtlCol="0">
            <a:spAutoFit/>
          </a:bodyPr>
          <a:lstStyle/>
          <a:p>
            <a:r>
              <a:rPr lang="el-GR" sz="4000">
                <a:solidFill>
                  <a:srgbClr val="D7C055"/>
                </a:solidFill>
              </a:rPr>
              <a:t>π</a:t>
            </a:r>
            <a:endParaRPr lang="en-US" sz="4000">
              <a:solidFill>
                <a:srgbClr val="D7C055"/>
              </a:solidFill>
            </a:endParaRPr>
          </a:p>
        </p:txBody>
      </p:sp>
      <p:sp>
        <p:nvSpPr>
          <p:cNvPr id="15" name="Google Shape;143;p1">
            <a:extLst>
              <a:ext uri="{FF2B5EF4-FFF2-40B4-BE49-F238E27FC236}">
                <a16:creationId xmlns:a16="http://schemas.microsoft.com/office/drawing/2014/main" id="{C9764481-C48B-F71F-0C2D-6C544B78BD03}"/>
              </a:ext>
            </a:extLst>
          </p:cNvPr>
          <p:cNvSpPr txBox="1">
            <a:spLocks noGrp="1"/>
          </p:cNvSpPr>
          <p:nvPr/>
        </p:nvSpPr>
        <p:spPr>
          <a:xfrm>
            <a:off x="2428669" y="1600200"/>
            <a:ext cx="8329031" cy="2680127"/>
          </a:xfrm>
          <a:prstGeom prst="rect">
            <a:avLst/>
          </a:prstGeom>
          <a:noFill/>
          <a:ln>
            <a:noFill/>
          </a:ln>
        </p:spPr>
        <p:txBody>
          <a:bodyPr spcFirstLastPara="1" wrap="square" lIns="91425" tIns="45700" rIns="91425" bIns="45700"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343F49"/>
              </a:buClr>
              <a:buSzPts val="5400"/>
              <a:buFont typeface="Arial"/>
              <a:buNone/>
              <a:defRPr sz="5400" b="0" i="0" u="none" strike="noStrike" cap="none">
                <a:solidFill>
                  <a:srgbClr val="343F49"/>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0" lvl="0" indent="0" algn="l" rtl="0">
              <a:lnSpc>
                <a:spcPct val="90000"/>
              </a:lnSpc>
              <a:spcBef>
                <a:spcPts val="0"/>
              </a:spcBef>
              <a:spcAft>
                <a:spcPts val="0"/>
              </a:spcAft>
              <a:buClr>
                <a:srgbClr val="343F49"/>
              </a:buClr>
              <a:buSzPts val="5400"/>
              <a:buFont typeface="Arial"/>
              <a:buNone/>
            </a:pPr>
            <a:r>
              <a:rPr lang="en-US" b="1">
                <a:solidFill>
                  <a:schemeClr val="tx1"/>
                </a:solidFill>
              </a:rPr>
              <a:t>Impact of Generative AI</a:t>
            </a:r>
            <a:endParaRPr b="1">
              <a:solidFill>
                <a:schemeClr val="tx1"/>
              </a:solidFill>
            </a:endParaRPr>
          </a:p>
        </p:txBody>
      </p:sp>
      <p:sp>
        <p:nvSpPr>
          <p:cNvPr id="16" name="Google Shape;144;p1">
            <a:extLst>
              <a:ext uri="{FF2B5EF4-FFF2-40B4-BE49-F238E27FC236}">
                <a16:creationId xmlns:a16="http://schemas.microsoft.com/office/drawing/2014/main" id="{BBED11E4-2954-95E1-DDA9-5E0CD86221C7}"/>
              </a:ext>
            </a:extLst>
          </p:cNvPr>
          <p:cNvSpPr txBox="1">
            <a:spLocks noGrp="1"/>
          </p:cNvSpPr>
          <p:nvPr/>
        </p:nvSpPr>
        <p:spPr>
          <a:xfrm>
            <a:off x="2428669" y="4344915"/>
            <a:ext cx="7516442" cy="111608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406400" algn="l" rtl="0">
              <a:lnSpc>
                <a:spcPct val="90000"/>
              </a:lnSpc>
              <a:spcBef>
                <a:spcPts val="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1pPr>
            <a:lvl2pPr marL="914400" marR="0" lvl="1" indent="-381000" algn="ctr" rtl="0">
              <a:lnSpc>
                <a:spcPct val="90000"/>
              </a:lnSpc>
              <a:spcBef>
                <a:spcPts val="600"/>
              </a:spcBef>
              <a:spcAft>
                <a:spcPts val="0"/>
              </a:spcAft>
              <a:buClr>
                <a:srgbClr val="92979C"/>
              </a:buClr>
              <a:buSzPts val="2400"/>
              <a:buFont typeface="Arial"/>
              <a:buNone/>
              <a:defRPr sz="2400" b="0" i="0" u="none" strike="noStrike" cap="none">
                <a:solidFill>
                  <a:srgbClr val="92979C"/>
                </a:solidFill>
                <a:latin typeface="Arial"/>
                <a:ea typeface="Arial"/>
                <a:cs typeface="Arial"/>
                <a:sym typeface="Arial"/>
              </a:defRPr>
            </a:lvl2pPr>
            <a:lvl3pPr marL="1371600" marR="0" lvl="2" indent="-355600" algn="ctr" rtl="0">
              <a:lnSpc>
                <a:spcPct val="90000"/>
              </a:lnSpc>
              <a:spcBef>
                <a:spcPts val="600"/>
              </a:spcBef>
              <a:spcAft>
                <a:spcPts val="0"/>
              </a:spcAft>
              <a:buClr>
                <a:srgbClr val="92979C"/>
              </a:buClr>
              <a:buSzPts val="2000"/>
              <a:buFont typeface="Arial"/>
              <a:buNone/>
              <a:defRPr sz="2000" b="0" i="0" u="none" strike="noStrike" cap="none">
                <a:solidFill>
                  <a:srgbClr val="92979C"/>
                </a:solidFill>
                <a:latin typeface="Arial"/>
                <a:ea typeface="Arial"/>
                <a:cs typeface="Arial"/>
                <a:sym typeface="Arial"/>
              </a:defRPr>
            </a:lvl3pPr>
            <a:lvl4pPr marL="1828800" marR="0" lvl="3" indent="-342900" algn="ctr" rtl="0">
              <a:lnSpc>
                <a:spcPct val="90000"/>
              </a:lnSpc>
              <a:spcBef>
                <a:spcPts val="600"/>
              </a:spcBef>
              <a:spcAft>
                <a:spcPts val="0"/>
              </a:spcAft>
              <a:buClr>
                <a:srgbClr val="92979C"/>
              </a:buClr>
              <a:buSzPts val="1800"/>
              <a:buFont typeface="Arial"/>
              <a:buNone/>
              <a:defRPr sz="1800" b="0" i="0" u="none" strike="noStrike" cap="none">
                <a:solidFill>
                  <a:srgbClr val="92979C"/>
                </a:solidFill>
                <a:latin typeface="Arial"/>
                <a:ea typeface="Arial"/>
                <a:cs typeface="Arial"/>
                <a:sym typeface="Arial"/>
              </a:defRPr>
            </a:lvl4pPr>
            <a:lvl5pPr marL="2286000" marR="0" lvl="4" indent="-342900" algn="ctr" rtl="0">
              <a:lnSpc>
                <a:spcPct val="90000"/>
              </a:lnSpc>
              <a:spcBef>
                <a:spcPts val="600"/>
              </a:spcBef>
              <a:spcAft>
                <a:spcPts val="0"/>
              </a:spcAft>
              <a:buClr>
                <a:srgbClr val="92979C"/>
              </a:buClr>
              <a:buSzPts val="1800"/>
              <a:buFont typeface="Arial"/>
              <a:buNone/>
              <a:defRPr sz="1800" b="0" i="0" u="none" strike="noStrike" cap="none">
                <a:solidFill>
                  <a:srgbClr val="92979C"/>
                </a:solidFill>
                <a:latin typeface="Arial"/>
                <a:ea typeface="Arial"/>
                <a:cs typeface="Arial"/>
                <a:sym typeface="Arial"/>
              </a:defRPr>
            </a:lvl5pPr>
            <a:lvl6pPr marL="2743200" marR="0" lvl="5" indent="-342900" algn="ctr" rtl="0">
              <a:lnSpc>
                <a:spcPct val="90000"/>
              </a:lnSpc>
              <a:spcBef>
                <a:spcPts val="600"/>
              </a:spcBef>
              <a:spcAft>
                <a:spcPts val="0"/>
              </a:spcAft>
              <a:buClr>
                <a:srgbClr val="92979C"/>
              </a:buClr>
              <a:buSzPts val="1800"/>
              <a:buFont typeface="Arial"/>
              <a:buNone/>
              <a:defRPr sz="1800" b="0" i="0" u="none" strike="noStrike" cap="none">
                <a:solidFill>
                  <a:srgbClr val="92979C"/>
                </a:solidFill>
                <a:latin typeface="Arial"/>
                <a:ea typeface="Arial"/>
                <a:cs typeface="Arial"/>
                <a:sym typeface="Arial"/>
              </a:defRPr>
            </a:lvl6pPr>
            <a:lvl7pPr marL="3200400" marR="0" lvl="6" indent="-342900" algn="ctr" rtl="0">
              <a:lnSpc>
                <a:spcPct val="90000"/>
              </a:lnSpc>
              <a:spcBef>
                <a:spcPts val="600"/>
              </a:spcBef>
              <a:spcAft>
                <a:spcPts val="0"/>
              </a:spcAft>
              <a:buClr>
                <a:srgbClr val="92979C"/>
              </a:buClr>
              <a:buSzPts val="1800"/>
              <a:buFont typeface="Arial"/>
              <a:buNone/>
              <a:defRPr sz="1800" b="0" i="0" u="none" strike="noStrike" cap="none">
                <a:solidFill>
                  <a:srgbClr val="92979C"/>
                </a:solidFill>
                <a:latin typeface="Arial"/>
                <a:ea typeface="Arial"/>
                <a:cs typeface="Arial"/>
                <a:sym typeface="Arial"/>
              </a:defRPr>
            </a:lvl7pPr>
            <a:lvl8pPr marL="3657600" marR="0" lvl="7" indent="-342900" algn="ctr" rtl="0">
              <a:lnSpc>
                <a:spcPct val="90000"/>
              </a:lnSpc>
              <a:spcBef>
                <a:spcPts val="600"/>
              </a:spcBef>
              <a:spcAft>
                <a:spcPts val="0"/>
              </a:spcAft>
              <a:buClr>
                <a:srgbClr val="92979C"/>
              </a:buClr>
              <a:buSzPts val="1800"/>
              <a:buFont typeface="Arial"/>
              <a:buNone/>
              <a:defRPr sz="1800" b="0" i="0" u="none" strike="noStrike" cap="none">
                <a:solidFill>
                  <a:srgbClr val="92979C"/>
                </a:solidFill>
                <a:latin typeface="Arial"/>
                <a:ea typeface="Arial"/>
                <a:cs typeface="Arial"/>
                <a:sym typeface="Arial"/>
              </a:defRPr>
            </a:lvl8pPr>
            <a:lvl9pPr marL="4114800" marR="0" lvl="8" indent="-342900" algn="ctr" rtl="0">
              <a:lnSpc>
                <a:spcPct val="90000"/>
              </a:lnSpc>
              <a:spcBef>
                <a:spcPts val="600"/>
              </a:spcBef>
              <a:spcAft>
                <a:spcPts val="0"/>
              </a:spcAft>
              <a:buClr>
                <a:srgbClr val="92979C"/>
              </a:buClr>
              <a:buSzPts val="1800"/>
              <a:buFont typeface="Arial"/>
              <a:buNone/>
              <a:defRPr sz="1800" b="0" i="0" u="none" strike="noStrike" cap="none">
                <a:solidFill>
                  <a:srgbClr val="92979C"/>
                </a:solidFill>
                <a:latin typeface="Arial"/>
                <a:ea typeface="Arial"/>
                <a:cs typeface="Arial"/>
                <a:sym typeface="Arial"/>
              </a:defRPr>
            </a:lvl9pPr>
          </a:lstStyle>
          <a:p>
            <a:pPr marL="0" lvl="0" indent="0" algn="l" rtl="0">
              <a:lnSpc>
                <a:spcPct val="90000"/>
              </a:lnSpc>
              <a:spcBef>
                <a:spcPts val="0"/>
              </a:spcBef>
              <a:spcAft>
                <a:spcPts val="0"/>
              </a:spcAft>
              <a:buClr>
                <a:schemeClr val="dk1"/>
              </a:buClr>
              <a:buSzPts val="3200"/>
              <a:buNone/>
            </a:pPr>
            <a:r>
              <a:rPr lang="en-US"/>
              <a:t>Business and Society</a:t>
            </a:r>
            <a:endParaRPr/>
          </a:p>
        </p:txBody>
      </p:sp>
      <p:pic>
        <p:nvPicPr>
          <p:cNvPr id="4" name="Picture 3" descr="A logo with lines in a black background&#10;&#10;Description automatically generated">
            <a:extLst>
              <a:ext uri="{FF2B5EF4-FFF2-40B4-BE49-F238E27FC236}">
                <a16:creationId xmlns:a16="http://schemas.microsoft.com/office/drawing/2014/main" id="{D2D9B059-AD2D-F678-3DA7-C8E036931FCD}"/>
              </a:ext>
            </a:extLst>
          </p:cNvPr>
          <p:cNvPicPr>
            <a:picLocks noChangeAspect="1"/>
          </p:cNvPicPr>
          <p:nvPr/>
        </p:nvPicPr>
        <p:blipFill>
          <a:blip r:embed="rId2"/>
          <a:stretch>
            <a:fillRect/>
          </a:stretch>
        </p:blipFill>
        <p:spPr>
          <a:xfrm>
            <a:off x="11202642" y="-205416"/>
            <a:ext cx="1217233" cy="1205327"/>
          </a:xfrm>
          <a:prstGeom prst="rect">
            <a:avLst/>
          </a:prstGeom>
        </p:spPr>
      </p:pic>
      <p:sp>
        <p:nvSpPr>
          <p:cNvPr id="2" name="Rectangle 1">
            <a:extLst>
              <a:ext uri="{FF2B5EF4-FFF2-40B4-BE49-F238E27FC236}">
                <a16:creationId xmlns:a16="http://schemas.microsoft.com/office/drawing/2014/main" id="{39881708-A124-2C3C-5ED7-415072930F72}"/>
              </a:ext>
            </a:extLst>
          </p:cNvPr>
          <p:cNvSpPr/>
          <p:nvPr/>
        </p:nvSpPr>
        <p:spPr>
          <a:xfrm>
            <a:off x="0" y="0"/>
            <a:ext cx="12192000" cy="6858000"/>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rgbClr val="000000"/>
              </a:solidFill>
            </a:endParaRPr>
          </a:p>
        </p:txBody>
      </p:sp>
      <p:pic>
        <p:nvPicPr>
          <p:cNvPr id="3" name="Picture 2" descr="A logo with lines and text&#10;&#10;Description automatically generated">
            <a:extLst>
              <a:ext uri="{FF2B5EF4-FFF2-40B4-BE49-F238E27FC236}">
                <a16:creationId xmlns:a16="http://schemas.microsoft.com/office/drawing/2014/main" id="{EFA24903-6990-28CC-B964-05B2ABDBCE43}"/>
              </a:ext>
            </a:extLst>
          </p:cNvPr>
          <p:cNvPicPr>
            <a:picLocks noChangeAspect="1"/>
          </p:cNvPicPr>
          <p:nvPr/>
        </p:nvPicPr>
        <p:blipFill>
          <a:blip r:embed="rId3"/>
          <a:stretch>
            <a:fillRect/>
          </a:stretch>
        </p:blipFill>
        <p:spPr>
          <a:xfrm>
            <a:off x="3790950" y="1123950"/>
            <a:ext cx="4610100" cy="4610100"/>
          </a:xfrm>
          <a:prstGeom prst="rect">
            <a:avLst/>
          </a:prstGeom>
        </p:spPr>
      </p:pic>
      <p:sp>
        <p:nvSpPr>
          <p:cNvPr id="5" name="TextBox 2">
            <a:extLst>
              <a:ext uri="{FF2B5EF4-FFF2-40B4-BE49-F238E27FC236}">
                <a16:creationId xmlns:a16="http://schemas.microsoft.com/office/drawing/2014/main" id="{83693E6C-33AD-1342-B4F1-1F64E23B9BA9}"/>
              </a:ext>
            </a:extLst>
          </p:cNvPr>
          <p:cNvSpPr txBox="1"/>
          <p:nvPr/>
        </p:nvSpPr>
        <p:spPr>
          <a:xfrm>
            <a:off x="475421" y="506772"/>
            <a:ext cx="11241157" cy="6463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3600">
                <a:solidFill>
                  <a:srgbClr val="F2DB5B"/>
                </a:solidFill>
              </a:rPr>
              <a:t>The Generative AI Revolution: A Month-Long AI Exploration</a:t>
            </a:r>
            <a:endParaRPr lang="en-IN" sz="3600">
              <a:solidFill>
                <a:srgbClr val="F2DB5B"/>
              </a:solidFill>
            </a:endParaRPr>
          </a:p>
        </p:txBody>
      </p:sp>
      <p:sp>
        <p:nvSpPr>
          <p:cNvPr id="7" name="Footer Placeholder 6">
            <a:extLst>
              <a:ext uri="{FF2B5EF4-FFF2-40B4-BE49-F238E27FC236}">
                <a16:creationId xmlns:a16="http://schemas.microsoft.com/office/drawing/2014/main" id="{4A2AD6DC-2153-E9AD-2EBD-83588A2FD7D9}"/>
              </a:ext>
            </a:extLst>
          </p:cNvPr>
          <p:cNvSpPr>
            <a:spLocks noGrp="1"/>
          </p:cNvSpPr>
          <p:nvPr>
            <p:ph type="ftr" sz="quarter" idx="11"/>
          </p:nvPr>
        </p:nvSpPr>
        <p:spPr/>
        <p:txBody>
          <a:bodyPr/>
          <a:lstStyle/>
          <a:p>
            <a:r>
              <a:rPr lang="en-US"/>
              <a:t>Navigating the Future of Learning </a:t>
            </a:r>
          </a:p>
        </p:txBody>
      </p:sp>
      <p:sp>
        <p:nvSpPr>
          <p:cNvPr id="13" name="TextBox 3">
            <a:extLst>
              <a:ext uri="{FF2B5EF4-FFF2-40B4-BE49-F238E27FC236}">
                <a16:creationId xmlns:a16="http://schemas.microsoft.com/office/drawing/2014/main" id="{C3BA25B9-E76F-48BF-33E7-28E630649DB8}"/>
              </a:ext>
            </a:extLst>
          </p:cNvPr>
          <p:cNvSpPr txBox="1"/>
          <p:nvPr/>
        </p:nvSpPr>
        <p:spPr>
          <a:xfrm>
            <a:off x="7240656" y="6397361"/>
            <a:ext cx="4953000" cy="461665"/>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2400" dirty="0">
                <a:solidFill>
                  <a:srgbClr val="F2DB5B"/>
                </a:solidFill>
              </a:rPr>
              <a:t>Week 1 Day 2: 4th Feb 2024</a:t>
            </a:r>
            <a:endParaRPr lang="en-US" sz="2400" dirty="0">
              <a:cs typeface="Calibri"/>
            </a:endParaRPr>
          </a:p>
        </p:txBody>
      </p:sp>
    </p:spTree>
    <p:extLst>
      <p:ext uri="{BB962C8B-B14F-4D97-AF65-F5344CB8AC3E}">
        <p14:creationId xmlns:p14="http://schemas.microsoft.com/office/powerpoint/2010/main" val="27243629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A87849-1AA4-0EDE-4805-ECB658F5B076}"/>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3DEC96B4-03D2-7A4D-403A-126658B2B00C}"/>
              </a:ext>
            </a:extLst>
          </p:cNvPr>
          <p:cNvSpPr/>
          <p:nvPr/>
        </p:nvSpPr>
        <p:spPr>
          <a:xfrm>
            <a:off x="0" y="1"/>
            <a:ext cx="1126638" cy="6858000"/>
          </a:xfrm>
          <a:prstGeom prst="rect">
            <a:avLst/>
          </a:prstGeom>
          <a:solidFill>
            <a:srgbClr val="D7C05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82BB93D3-873F-F748-6D0A-66A07908B166}"/>
              </a:ext>
            </a:extLst>
          </p:cNvPr>
          <p:cNvSpPr/>
          <p:nvPr/>
        </p:nvSpPr>
        <p:spPr>
          <a:xfrm>
            <a:off x="565288" y="0"/>
            <a:ext cx="549447" cy="6858000"/>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22938786-E459-A1F5-6829-5FBAAF227DD6}"/>
              </a:ext>
            </a:extLst>
          </p:cNvPr>
          <p:cNvSpPr txBox="1"/>
          <p:nvPr/>
        </p:nvSpPr>
        <p:spPr>
          <a:xfrm>
            <a:off x="601006" y="42718"/>
            <a:ext cx="442291" cy="707886"/>
          </a:xfrm>
          <a:prstGeom prst="rect">
            <a:avLst/>
          </a:prstGeom>
          <a:noFill/>
        </p:spPr>
        <p:txBody>
          <a:bodyPr wrap="square" rtlCol="0">
            <a:spAutoFit/>
          </a:bodyPr>
          <a:lstStyle/>
          <a:p>
            <a:r>
              <a:rPr lang="el-GR" sz="4000">
                <a:solidFill>
                  <a:srgbClr val="D7C055"/>
                </a:solidFill>
              </a:rPr>
              <a:t>π</a:t>
            </a:r>
            <a:endParaRPr lang="en-US" sz="4000">
              <a:solidFill>
                <a:srgbClr val="D7C055"/>
              </a:solidFill>
            </a:endParaRPr>
          </a:p>
        </p:txBody>
      </p:sp>
      <p:pic>
        <p:nvPicPr>
          <p:cNvPr id="10" name="Picture 9" descr="A logo with lines in a black background&#10;&#10;Description automatically generated">
            <a:extLst>
              <a:ext uri="{FF2B5EF4-FFF2-40B4-BE49-F238E27FC236}">
                <a16:creationId xmlns:a16="http://schemas.microsoft.com/office/drawing/2014/main" id="{DB8612C6-C0F0-76F3-0639-06DE5C5EF8B7}"/>
              </a:ext>
            </a:extLst>
          </p:cNvPr>
          <p:cNvPicPr>
            <a:picLocks noChangeAspect="1"/>
          </p:cNvPicPr>
          <p:nvPr/>
        </p:nvPicPr>
        <p:blipFill>
          <a:blip r:embed="rId2"/>
          <a:stretch>
            <a:fillRect/>
          </a:stretch>
        </p:blipFill>
        <p:spPr>
          <a:xfrm>
            <a:off x="11202642" y="-205416"/>
            <a:ext cx="1217233" cy="1205327"/>
          </a:xfrm>
          <a:prstGeom prst="rect">
            <a:avLst/>
          </a:prstGeom>
        </p:spPr>
      </p:pic>
      <p:sp>
        <p:nvSpPr>
          <p:cNvPr id="2" name="Google Shape;149;p2">
            <a:extLst>
              <a:ext uri="{FF2B5EF4-FFF2-40B4-BE49-F238E27FC236}">
                <a16:creationId xmlns:a16="http://schemas.microsoft.com/office/drawing/2014/main" id="{E84D0AB0-4A32-7283-4E44-015A2455E7D9}"/>
              </a:ext>
            </a:extLst>
          </p:cNvPr>
          <p:cNvSpPr txBox="1">
            <a:spLocks noGrp="1"/>
          </p:cNvSpPr>
          <p:nvPr/>
        </p:nvSpPr>
        <p:spPr>
          <a:xfrm>
            <a:off x="1593436" y="177800"/>
            <a:ext cx="9782801" cy="1239837"/>
          </a:xfrm>
          <a:prstGeom prst="rect">
            <a:avLst/>
          </a:prstGeom>
          <a:noFill/>
          <a:ln>
            <a:noFill/>
          </a:ln>
        </p:spPr>
        <p:txBody>
          <a:bodyPr spcFirstLastPara="1" wrap="square" lIns="91425" tIns="45700" rIns="91425" bIns="45700" anchor="b"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343F49"/>
              </a:buClr>
              <a:buSzPts val="1800"/>
              <a:buFont typeface="Arial"/>
              <a:buNone/>
              <a:defRPr sz="3600" b="0" i="0" u="none" strike="noStrike" cap="none">
                <a:solidFill>
                  <a:srgbClr val="343F49"/>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buSzPts val="3600"/>
            </a:pPr>
            <a:r>
              <a:rPr lang="en-US" b="1">
                <a:solidFill>
                  <a:schemeClr val="tx1"/>
                </a:solidFill>
              </a:rPr>
              <a:t>Code Generation</a:t>
            </a:r>
          </a:p>
        </p:txBody>
      </p:sp>
      <p:pic>
        <p:nvPicPr>
          <p:cNvPr id="5" name="Picture 4">
            <a:extLst>
              <a:ext uri="{FF2B5EF4-FFF2-40B4-BE49-F238E27FC236}">
                <a16:creationId xmlns:a16="http://schemas.microsoft.com/office/drawing/2014/main" id="{9A81075A-5C34-3A3F-86FC-86D07AB07CD0}"/>
              </a:ext>
            </a:extLst>
          </p:cNvPr>
          <p:cNvPicPr>
            <a:picLocks noChangeAspect="1"/>
          </p:cNvPicPr>
          <p:nvPr/>
        </p:nvPicPr>
        <p:blipFill>
          <a:blip r:embed="rId3"/>
          <a:stretch>
            <a:fillRect/>
          </a:stretch>
        </p:blipFill>
        <p:spPr>
          <a:xfrm>
            <a:off x="1593057" y="3746897"/>
            <a:ext cx="4017168" cy="2263378"/>
          </a:xfrm>
          <a:prstGeom prst="rect">
            <a:avLst/>
          </a:prstGeom>
        </p:spPr>
      </p:pic>
      <p:pic>
        <p:nvPicPr>
          <p:cNvPr id="9" name="Picture 8" descr="GitHub Copilot X: The Latest Advancements in AI-powered Programming">
            <a:extLst>
              <a:ext uri="{FF2B5EF4-FFF2-40B4-BE49-F238E27FC236}">
                <a16:creationId xmlns:a16="http://schemas.microsoft.com/office/drawing/2014/main" id="{A676CB49-9B19-27FF-51FA-994BBA9B089F}"/>
              </a:ext>
            </a:extLst>
          </p:cNvPr>
          <p:cNvPicPr>
            <a:picLocks noChangeAspect="1"/>
          </p:cNvPicPr>
          <p:nvPr/>
        </p:nvPicPr>
        <p:blipFill>
          <a:blip r:embed="rId4"/>
          <a:stretch>
            <a:fillRect/>
          </a:stretch>
        </p:blipFill>
        <p:spPr>
          <a:xfrm>
            <a:off x="6921103" y="3744754"/>
            <a:ext cx="4285059" cy="2267664"/>
          </a:xfrm>
          <a:prstGeom prst="rect">
            <a:avLst/>
          </a:prstGeom>
        </p:spPr>
      </p:pic>
      <p:pic>
        <p:nvPicPr>
          <p:cNvPr id="11" name="Picture 10" descr="Can ChatGPT Write Code? - Stratoflow">
            <a:extLst>
              <a:ext uri="{FF2B5EF4-FFF2-40B4-BE49-F238E27FC236}">
                <a16:creationId xmlns:a16="http://schemas.microsoft.com/office/drawing/2014/main" id="{5ACC9162-6E4B-F738-ECCB-34CA2C9D5DD3}"/>
              </a:ext>
            </a:extLst>
          </p:cNvPr>
          <p:cNvPicPr>
            <a:picLocks noChangeAspect="1"/>
          </p:cNvPicPr>
          <p:nvPr/>
        </p:nvPicPr>
        <p:blipFill rotWithShape="1">
          <a:blip r:embed="rId5"/>
          <a:srcRect l="-15618" t="-17130" r="-44902" b="-43519"/>
          <a:stretch/>
        </p:blipFill>
        <p:spPr>
          <a:xfrm>
            <a:off x="4510087" y="1529953"/>
            <a:ext cx="4403403" cy="2172891"/>
          </a:xfrm>
          <a:prstGeom prst="rect">
            <a:avLst/>
          </a:prstGeom>
        </p:spPr>
      </p:pic>
      <p:sp>
        <p:nvSpPr>
          <p:cNvPr id="3" name="Footer Placeholder 2">
            <a:extLst>
              <a:ext uri="{FF2B5EF4-FFF2-40B4-BE49-F238E27FC236}">
                <a16:creationId xmlns:a16="http://schemas.microsoft.com/office/drawing/2014/main" id="{FC973361-1DDD-1D4D-90E5-DEA6B270AB7F}"/>
              </a:ext>
            </a:extLst>
          </p:cNvPr>
          <p:cNvSpPr>
            <a:spLocks noGrp="1"/>
          </p:cNvSpPr>
          <p:nvPr>
            <p:ph type="ftr" sz="quarter" idx="11"/>
          </p:nvPr>
        </p:nvSpPr>
        <p:spPr/>
        <p:txBody>
          <a:bodyPr/>
          <a:lstStyle/>
          <a:p>
            <a:r>
              <a:rPr lang="en-US"/>
              <a:t>Navigating the Future of Learning </a:t>
            </a:r>
          </a:p>
        </p:txBody>
      </p:sp>
    </p:spTree>
    <p:extLst>
      <p:ext uri="{BB962C8B-B14F-4D97-AF65-F5344CB8AC3E}">
        <p14:creationId xmlns:p14="http://schemas.microsoft.com/office/powerpoint/2010/main" val="869839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40E750-7252-844C-F982-C810B3B0F2ED}"/>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E330CA48-1E77-24BD-B764-D6555DC5A061}"/>
              </a:ext>
            </a:extLst>
          </p:cNvPr>
          <p:cNvSpPr/>
          <p:nvPr/>
        </p:nvSpPr>
        <p:spPr>
          <a:xfrm>
            <a:off x="0" y="1"/>
            <a:ext cx="1126638" cy="6858000"/>
          </a:xfrm>
          <a:prstGeom prst="rect">
            <a:avLst/>
          </a:prstGeom>
          <a:solidFill>
            <a:srgbClr val="D7C05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554A11D9-94EA-818E-0525-00F2853586B8}"/>
              </a:ext>
            </a:extLst>
          </p:cNvPr>
          <p:cNvSpPr/>
          <p:nvPr/>
        </p:nvSpPr>
        <p:spPr>
          <a:xfrm>
            <a:off x="565288" y="0"/>
            <a:ext cx="549447" cy="6858000"/>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25656542-D254-1815-B65B-FB5D57CE4B7F}"/>
              </a:ext>
            </a:extLst>
          </p:cNvPr>
          <p:cNvSpPr txBox="1"/>
          <p:nvPr/>
        </p:nvSpPr>
        <p:spPr>
          <a:xfrm>
            <a:off x="601006" y="42718"/>
            <a:ext cx="442291" cy="707886"/>
          </a:xfrm>
          <a:prstGeom prst="rect">
            <a:avLst/>
          </a:prstGeom>
          <a:noFill/>
        </p:spPr>
        <p:txBody>
          <a:bodyPr wrap="square" rtlCol="0">
            <a:spAutoFit/>
          </a:bodyPr>
          <a:lstStyle/>
          <a:p>
            <a:r>
              <a:rPr lang="el-GR" sz="4000">
                <a:solidFill>
                  <a:srgbClr val="D7C055"/>
                </a:solidFill>
              </a:rPr>
              <a:t>π</a:t>
            </a:r>
            <a:endParaRPr lang="en-US" sz="4000">
              <a:solidFill>
                <a:srgbClr val="D7C055"/>
              </a:solidFill>
            </a:endParaRPr>
          </a:p>
        </p:txBody>
      </p:sp>
      <p:pic>
        <p:nvPicPr>
          <p:cNvPr id="10" name="Picture 9" descr="A logo with lines in a black background&#10;&#10;Description automatically generated">
            <a:extLst>
              <a:ext uri="{FF2B5EF4-FFF2-40B4-BE49-F238E27FC236}">
                <a16:creationId xmlns:a16="http://schemas.microsoft.com/office/drawing/2014/main" id="{19E3C60C-77A2-FF43-8D49-8744E2CBA75F}"/>
              </a:ext>
            </a:extLst>
          </p:cNvPr>
          <p:cNvPicPr>
            <a:picLocks noChangeAspect="1"/>
          </p:cNvPicPr>
          <p:nvPr/>
        </p:nvPicPr>
        <p:blipFill>
          <a:blip r:embed="rId2"/>
          <a:stretch>
            <a:fillRect/>
          </a:stretch>
        </p:blipFill>
        <p:spPr>
          <a:xfrm>
            <a:off x="11202642" y="-205416"/>
            <a:ext cx="1217233" cy="1205327"/>
          </a:xfrm>
          <a:prstGeom prst="rect">
            <a:avLst/>
          </a:prstGeom>
        </p:spPr>
      </p:pic>
      <p:sp>
        <p:nvSpPr>
          <p:cNvPr id="2" name="Google Shape;149;p2">
            <a:extLst>
              <a:ext uri="{FF2B5EF4-FFF2-40B4-BE49-F238E27FC236}">
                <a16:creationId xmlns:a16="http://schemas.microsoft.com/office/drawing/2014/main" id="{1842AAF0-0329-F725-17D5-038A700E1296}"/>
              </a:ext>
            </a:extLst>
          </p:cNvPr>
          <p:cNvSpPr txBox="1">
            <a:spLocks noGrp="1"/>
          </p:cNvSpPr>
          <p:nvPr/>
        </p:nvSpPr>
        <p:spPr>
          <a:xfrm>
            <a:off x="1593436" y="177800"/>
            <a:ext cx="9782801" cy="1239837"/>
          </a:xfrm>
          <a:prstGeom prst="rect">
            <a:avLst/>
          </a:prstGeom>
          <a:noFill/>
          <a:ln>
            <a:noFill/>
          </a:ln>
        </p:spPr>
        <p:txBody>
          <a:bodyPr spcFirstLastPara="1" wrap="square" lIns="91425" tIns="45700" rIns="91425" bIns="45700" anchor="b"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343F49"/>
              </a:buClr>
              <a:buSzPts val="1800"/>
              <a:buFont typeface="Arial"/>
              <a:buNone/>
              <a:defRPr sz="3600" b="0" i="0" u="none" strike="noStrike" cap="none">
                <a:solidFill>
                  <a:srgbClr val="343F49"/>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buSzPts val="3600"/>
            </a:pPr>
            <a:r>
              <a:rPr lang="en-US" b="1">
                <a:solidFill>
                  <a:schemeClr val="tx1"/>
                </a:solidFill>
              </a:rPr>
              <a:t>Code Generation: Example</a:t>
            </a:r>
          </a:p>
        </p:txBody>
      </p:sp>
      <p:pic>
        <p:nvPicPr>
          <p:cNvPr id="9" name="Picture 8">
            <a:extLst>
              <a:ext uri="{FF2B5EF4-FFF2-40B4-BE49-F238E27FC236}">
                <a16:creationId xmlns:a16="http://schemas.microsoft.com/office/drawing/2014/main" id="{21BEFD98-8B71-63B9-61B8-97DA170227C5}"/>
              </a:ext>
            </a:extLst>
          </p:cNvPr>
          <p:cNvPicPr>
            <a:picLocks noChangeAspect="1"/>
          </p:cNvPicPr>
          <p:nvPr/>
        </p:nvPicPr>
        <p:blipFill>
          <a:blip r:embed="rId3"/>
          <a:stretch>
            <a:fillRect/>
          </a:stretch>
        </p:blipFill>
        <p:spPr>
          <a:xfrm>
            <a:off x="1595437" y="1712759"/>
            <a:ext cx="5578078" cy="729764"/>
          </a:xfrm>
          <a:prstGeom prst="rect">
            <a:avLst/>
          </a:prstGeom>
        </p:spPr>
      </p:pic>
      <p:pic>
        <p:nvPicPr>
          <p:cNvPr id="11" name="Picture 10">
            <a:extLst>
              <a:ext uri="{FF2B5EF4-FFF2-40B4-BE49-F238E27FC236}">
                <a16:creationId xmlns:a16="http://schemas.microsoft.com/office/drawing/2014/main" id="{D570E909-427F-13F6-1CF3-F4EEC4FA3C49}"/>
              </a:ext>
            </a:extLst>
          </p:cNvPr>
          <p:cNvPicPr>
            <a:picLocks noChangeAspect="1"/>
          </p:cNvPicPr>
          <p:nvPr/>
        </p:nvPicPr>
        <p:blipFill>
          <a:blip r:embed="rId4"/>
          <a:stretch>
            <a:fillRect/>
          </a:stretch>
        </p:blipFill>
        <p:spPr>
          <a:xfrm>
            <a:off x="2964656" y="2495437"/>
            <a:ext cx="8417719" cy="4040017"/>
          </a:xfrm>
          <a:prstGeom prst="rect">
            <a:avLst/>
          </a:prstGeom>
        </p:spPr>
      </p:pic>
      <p:sp>
        <p:nvSpPr>
          <p:cNvPr id="3" name="Footer Placeholder 2">
            <a:extLst>
              <a:ext uri="{FF2B5EF4-FFF2-40B4-BE49-F238E27FC236}">
                <a16:creationId xmlns:a16="http://schemas.microsoft.com/office/drawing/2014/main" id="{01E98914-BA06-EFE4-A979-3157ED66560E}"/>
              </a:ext>
            </a:extLst>
          </p:cNvPr>
          <p:cNvSpPr>
            <a:spLocks noGrp="1"/>
          </p:cNvSpPr>
          <p:nvPr>
            <p:ph type="ftr" sz="quarter" idx="11"/>
          </p:nvPr>
        </p:nvSpPr>
        <p:spPr/>
        <p:txBody>
          <a:bodyPr/>
          <a:lstStyle/>
          <a:p>
            <a:r>
              <a:rPr lang="en-US"/>
              <a:t>Navigating the Future of Learning </a:t>
            </a:r>
          </a:p>
        </p:txBody>
      </p:sp>
    </p:spTree>
    <p:extLst>
      <p:ext uri="{BB962C8B-B14F-4D97-AF65-F5344CB8AC3E}">
        <p14:creationId xmlns:p14="http://schemas.microsoft.com/office/powerpoint/2010/main" val="2434837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96A2A6-C6A7-966A-89C9-F2D14220C681}"/>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EA2658D5-4109-E633-6B38-AA1FEAD28680}"/>
              </a:ext>
            </a:extLst>
          </p:cNvPr>
          <p:cNvSpPr/>
          <p:nvPr/>
        </p:nvSpPr>
        <p:spPr>
          <a:xfrm>
            <a:off x="0" y="1"/>
            <a:ext cx="1126638" cy="6858000"/>
          </a:xfrm>
          <a:prstGeom prst="rect">
            <a:avLst/>
          </a:prstGeom>
          <a:solidFill>
            <a:srgbClr val="D7C05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B5A84804-39C3-35B2-B29B-3EECA2124063}"/>
              </a:ext>
            </a:extLst>
          </p:cNvPr>
          <p:cNvSpPr/>
          <p:nvPr/>
        </p:nvSpPr>
        <p:spPr>
          <a:xfrm>
            <a:off x="565288" y="0"/>
            <a:ext cx="549447" cy="6858000"/>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0824997-7579-5293-C3ED-45548E0446BA}"/>
              </a:ext>
            </a:extLst>
          </p:cNvPr>
          <p:cNvSpPr txBox="1"/>
          <p:nvPr/>
        </p:nvSpPr>
        <p:spPr>
          <a:xfrm>
            <a:off x="601006" y="42718"/>
            <a:ext cx="442291" cy="707886"/>
          </a:xfrm>
          <a:prstGeom prst="rect">
            <a:avLst/>
          </a:prstGeom>
          <a:noFill/>
        </p:spPr>
        <p:txBody>
          <a:bodyPr wrap="square" rtlCol="0">
            <a:spAutoFit/>
          </a:bodyPr>
          <a:lstStyle/>
          <a:p>
            <a:r>
              <a:rPr lang="el-GR" sz="4000">
                <a:solidFill>
                  <a:srgbClr val="D7C055"/>
                </a:solidFill>
              </a:rPr>
              <a:t>π</a:t>
            </a:r>
            <a:endParaRPr lang="en-US" sz="4000">
              <a:solidFill>
                <a:srgbClr val="D7C055"/>
              </a:solidFill>
            </a:endParaRPr>
          </a:p>
        </p:txBody>
      </p:sp>
      <p:pic>
        <p:nvPicPr>
          <p:cNvPr id="10" name="Picture 9" descr="A logo with lines in a black background&#10;&#10;Description automatically generated">
            <a:extLst>
              <a:ext uri="{FF2B5EF4-FFF2-40B4-BE49-F238E27FC236}">
                <a16:creationId xmlns:a16="http://schemas.microsoft.com/office/drawing/2014/main" id="{B7F04F60-5FF6-C132-453E-D3267E2021B6}"/>
              </a:ext>
            </a:extLst>
          </p:cNvPr>
          <p:cNvPicPr>
            <a:picLocks noChangeAspect="1"/>
          </p:cNvPicPr>
          <p:nvPr/>
        </p:nvPicPr>
        <p:blipFill>
          <a:blip r:embed="rId2"/>
          <a:stretch>
            <a:fillRect/>
          </a:stretch>
        </p:blipFill>
        <p:spPr>
          <a:xfrm>
            <a:off x="11202642" y="-205416"/>
            <a:ext cx="1217233" cy="1205327"/>
          </a:xfrm>
          <a:prstGeom prst="rect">
            <a:avLst/>
          </a:prstGeom>
        </p:spPr>
      </p:pic>
      <p:sp>
        <p:nvSpPr>
          <p:cNvPr id="2" name="Google Shape;149;p2">
            <a:extLst>
              <a:ext uri="{FF2B5EF4-FFF2-40B4-BE49-F238E27FC236}">
                <a16:creationId xmlns:a16="http://schemas.microsoft.com/office/drawing/2014/main" id="{0F11F08E-E690-E4A8-5936-F7E5C4F474A6}"/>
              </a:ext>
            </a:extLst>
          </p:cNvPr>
          <p:cNvSpPr txBox="1">
            <a:spLocks noGrp="1"/>
          </p:cNvSpPr>
          <p:nvPr/>
        </p:nvSpPr>
        <p:spPr>
          <a:xfrm>
            <a:off x="1593436" y="177800"/>
            <a:ext cx="9782801" cy="1239837"/>
          </a:xfrm>
          <a:prstGeom prst="rect">
            <a:avLst/>
          </a:prstGeom>
          <a:noFill/>
          <a:ln>
            <a:noFill/>
          </a:ln>
        </p:spPr>
        <p:txBody>
          <a:bodyPr spcFirstLastPara="1" wrap="square" lIns="91425" tIns="45700" rIns="91425" bIns="45700" anchor="b"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343F49"/>
              </a:buClr>
              <a:buSzPts val="1800"/>
              <a:buFont typeface="Arial"/>
              <a:buNone/>
              <a:defRPr sz="3600" b="0" i="0" u="none" strike="noStrike" cap="none">
                <a:solidFill>
                  <a:srgbClr val="343F49"/>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buSzPts val="3600"/>
            </a:pPr>
            <a:r>
              <a:rPr lang="en-US" b="1">
                <a:solidFill>
                  <a:schemeClr val="tx1"/>
                </a:solidFill>
              </a:rPr>
              <a:t>Text Generation</a:t>
            </a:r>
          </a:p>
        </p:txBody>
      </p:sp>
      <p:sp>
        <p:nvSpPr>
          <p:cNvPr id="3" name="Google Shape;150;p2">
            <a:extLst>
              <a:ext uri="{FF2B5EF4-FFF2-40B4-BE49-F238E27FC236}">
                <a16:creationId xmlns:a16="http://schemas.microsoft.com/office/drawing/2014/main" id="{0F2CE08E-353A-4525-41A3-07B226D0936B}"/>
              </a:ext>
            </a:extLst>
          </p:cNvPr>
          <p:cNvSpPr txBox="1">
            <a:spLocks noGrp="1"/>
          </p:cNvSpPr>
          <p:nvPr/>
        </p:nvSpPr>
        <p:spPr>
          <a:xfrm>
            <a:off x="1593436" y="1600200"/>
            <a:ext cx="9782801" cy="4572000"/>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400"/>
              </a:spcBef>
              <a:spcAft>
                <a:spcPts val="0"/>
              </a:spcAft>
              <a:buClr>
                <a:schemeClr val="dk1"/>
              </a:buClr>
              <a:buSzPts val="1800"/>
              <a:buFont typeface="Arial"/>
              <a:buChar char="›"/>
              <a:defRPr sz="2800" b="0" i="0" u="none" strike="noStrike" cap="none">
                <a:solidFill>
                  <a:schemeClr val="dk1"/>
                </a:solidFill>
                <a:latin typeface="Arial"/>
                <a:ea typeface="Arial"/>
                <a:cs typeface="Arial"/>
                <a:sym typeface="Arial"/>
              </a:defRPr>
            </a:lvl1pPr>
            <a:lvl2pPr marL="914400" marR="0" lvl="1" indent="-342900" algn="l" rtl="0">
              <a:lnSpc>
                <a:spcPct val="90000"/>
              </a:lnSpc>
              <a:spcBef>
                <a:spcPts val="600"/>
              </a:spcBef>
              <a:spcAft>
                <a:spcPts val="0"/>
              </a:spcAft>
              <a:buClr>
                <a:schemeClr val="dk1"/>
              </a:buClr>
              <a:buSzPts val="1800"/>
              <a:buFont typeface="Arial"/>
              <a:buChar char="–"/>
              <a:defRPr sz="2400" b="0" i="0" u="none" strike="noStrike" cap="none">
                <a:solidFill>
                  <a:schemeClr val="dk1"/>
                </a:solidFill>
                <a:latin typeface="Arial"/>
                <a:ea typeface="Arial"/>
                <a:cs typeface="Arial"/>
                <a:sym typeface="Arial"/>
              </a:defRPr>
            </a:lvl2pPr>
            <a:lvl3pPr marL="1371600" marR="0" lvl="2" indent="-342900" algn="l" rtl="0">
              <a:lnSpc>
                <a:spcPct val="90000"/>
              </a:lnSpc>
              <a:spcBef>
                <a:spcPts val="600"/>
              </a:spcBef>
              <a:spcAft>
                <a:spcPts val="0"/>
              </a:spcAft>
              <a:buClr>
                <a:schemeClr val="dk1"/>
              </a:buClr>
              <a:buSzPts val="18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6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6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6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6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6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6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marL="246380" indent="-246380">
              <a:spcBef>
                <a:spcPts val="0"/>
              </a:spcBef>
              <a:buSzPts val="2800"/>
            </a:pPr>
            <a:r>
              <a:rPr lang="en-US"/>
              <a:t>Product description</a:t>
            </a:r>
          </a:p>
          <a:p>
            <a:pPr marL="246380" indent="-246380">
              <a:buSzPts val="2800"/>
            </a:pPr>
            <a:r>
              <a:rPr lang="en-US"/>
              <a:t>Website write-up</a:t>
            </a:r>
          </a:p>
          <a:p>
            <a:pPr marL="246380" indent="-246380">
              <a:buSzPts val="2800"/>
            </a:pPr>
            <a:r>
              <a:rPr lang="en-US"/>
              <a:t>Brand communication</a:t>
            </a:r>
          </a:p>
          <a:p>
            <a:pPr marL="246380" indent="-246380">
              <a:buSzPts val="2800"/>
            </a:pPr>
            <a:r>
              <a:rPr lang="en-US"/>
              <a:t>Generate policy</a:t>
            </a:r>
          </a:p>
          <a:p>
            <a:pPr marL="246380" indent="-246380">
              <a:buSzPts val="2800"/>
            </a:pPr>
            <a:r>
              <a:rPr lang="en-US"/>
              <a:t>Product document</a:t>
            </a:r>
          </a:p>
        </p:txBody>
      </p:sp>
      <p:sp>
        <p:nvSpPr>
          <p:cNvPr id="4" name="Footer Placeholder 3">
            <a:extLst>
              <a:ext uri="{FF2B5EF4-FFF2-40B4-BE49-F238E27FC236}">
                <a16:creationId xmlns:a16="http://schemas.microsoft.com/office/drawing/2014/main" id="{59BD37C1-12AD-B105-C159-FFFC9477ECC6}"/>
              </a:ext>
            </a:extLst>
          </p:cNvPr>
          <p:cNvSpPr>
            <a:spLocks noGrp="1"/>
          </p:cNvSpPr>
          <p:nvPr>
            <p:ph type="ftr" sz="quarter" idx="11"/>
          </p:nvPr>
        </p:nvSpPr>
        <p:spPr/>
        <p:txBody>
          <a:bodyPr/>
          <a:lstStyle/>
          <a:p>
            <a:r>
              <a:rPr lang="en-US"/>
              <a:t>Navigating the Future of Learning </a:t>
            </a:r>
          </a:p>
        </p:txBody>
      </p:sp>
    </p:spTree>
    <p:extLst>
      <p:ext uri="{BB962C8B-B14F-4D97-AF65-F5344CB8AC3E}">
        <p14:creationId xmlns:p14="http://schemas.microsoft.com/office/powerpoint/2010/main" val="284802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8C846C-B4CC-85D1-32F5-075A98C52A08}"/>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BE4FE8DC-1DCB-8295-A5C8-6A7D32C1E7D8}"/>
              </a:ext>
            </a:extLst>
          </p:cNvPr>
          <p:cNvSpPr/>
          <p:nvPr/>
        </p:nvSpPr>
        <p:spPr>
          <a:xfrm>
            <a:off x="0" y="1"/>
            <a:ext cx="1126638" cy="6858000"/>
          </a:xfrm>
          <a:prstGeom prst="rect">
            <a:avLst/>
          </a:prstGeom>
          <a:solidFill>
            <a:srgbClr val="D7C05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65801296-CB96-364F-76ED-4C4641043612}"/>
              </a:ext>
            </a:extLst>
          </p:cNvPr>
          <p:cNvSpPr/>
          <p:nvPr/>
        </p:nvSpPr>
        <p:spPr>
          <a:xfrm>
            <a:off x="565288" y="0"/>
            <a:ext cx="549447" cy="6858000"/>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CA1FCC6C-367A-25B6-C9FA-0DEEA2F5D44D}"/>
              </a:ext>
            </a:extLst>
          </p:cNvPr>
          <p:cNvSpPr txBox="1"/>
          <p:nvPr/>
        </p:nvSpPr>
        <p:spPr>
          <a:xfrm>
            <a:off x="601006" y="42718"/>
            <a:ext cx="442291" cy="707886"/>
          </a:xfrm>
          <a:prstGeom prst="rect">
            <a:avLst/>
          </a:prstGeom>
          <a:noFill/>
        </p:spPr>
        <p:txBody>
          <a:bodyPr wrap="square" rtlCol="0">
            <a:spAutoFit/>
          </a:bodyPr>
          <a:lstStyle/>
          <a:p>
            <a:r>
              <a:rPr lang="el-GR" sz="4000">
                <a:solidFill>
                  <a:srgbClr val="D7C055"/>
                </a:solidFill>
              </a:rPr>
              <a:t>π</a:t>
            </a:r>
            <a:endParaRPr lang="en-US" sz="4000">
              <a:solidFill>
                <a:srgbClr val="D7C055"/>
              </a:solidFill>
            </a:endParaRPr>
          </a:p>
        </p:txBody>
      </p:sp>
      <p:pic>
        <p:nvPicPr>
          <p:cNvPr id="10" name="Picture 9" descr="A logo with lines in a black background&#10;&#10;Description automatically generated">
            <a:extLst>
              <a:ext uri="{FF2B5EF4-FFF2-40B4-BE49-F238E27FC236}">
                <a16:creationId xmlns:a16="http://schemas.microsoft.com/office/drawing/2014/main" id="{86A9679F-7295-2830-5BAE-9CD5CE1517D1}"/>
              </a:ext>
            </a:extLst>
          </p:cNvPr>
          <p:cNvPicPr>
            <a:picLocks noChangeAspect="1"/>
          </p:cNvPicPr>
          <p:nvPr/>
        </p:nvPicPr>
        <p:blipFill>
          <a:blip r:embed="rId2"/>
          <a:stretch>
            <a:fillRect/>
          </a:stretch>
        </p:blipFill>
        <p:spPr>
          <a:xfrm>
            <a:off x="11202642" y="-205416"/>
            <a:ext cx="1217233" cy="1205327"/>
          </a:xfrm>
          <a:prstGeom prst="rect">
            <a:avLst/>
          </a:prstGeom>
        </p:spPr>
      </p:pic>
      <p:sp>
        <p:nvSpPr>
          <p:cNvPr id="2" name="Google Shape;149;p2">
            <a:extLst>
              <a:ext uri="{FF2B5EF4-FFF2-40B4-BE49-F238E27FC236}">
                <a16:creationId xmlns:a16="http://schemas.microsoft.com/office/drawing/2014/main" id="{C4DBF30E-7FA0-FB38-2775-4D505657B118}"/>
              </a:ext>
            </a:extLst>
          </p:cNvPr>
          <p:cNvSpPr txBox="1">
            <a:spLocks noGrp="1"/>
          </p:cNvSpPr>
          <p:nvPr/>
        </p:nvSpPr>
        <p:spPr>
          <a:xfrm>
            <a:off x="1593436" y="177800"/>
            <a:ext cx="9782801" cy="1239837"/>
          </a:xfrm>
          <a:prstGeom prst="rect">
            <a:avLst/>
          </a:prstGeom>
          <a:noFill/>
          <a:ln>
            <a:noFill/>
          </a:ln>
        </p:spPr>
        <p:txBody>
          <a:bodyPr spcFirstLastPara="1" wrap="square" lIns="91425" tIns="45700" rIns="91425" bIns="45700" anchor="b"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343F49"/>
              </a:buClr>
              <a:buSzPts val="1800"/>
              <a:buFont typeface="Arial"/>
              <a:buNone/>
              <a:defRPr sz="3600" b="0" i="0" u="none" strike="noStrike" cap="none">
                <a:solidFill>
                  <a:srgbClr val="343F49"/>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buSzPts val="3600"/>
            </a:pPr>
            <a:r>
              <a:rPr lang="en-US" b="1">
                <a:solidFill>
                  <a:schemeClr val="tx1"/>
                </a:solidFill>
              </a:rPr>
              <a:t>Image Generation</a:t>
            </a:r>
          </a:p>
        </p:txBody>
      </p:sp>
      <p:sp>
        <p:nvSpPr>
          <p:cNvPr id="3" name="Google Shape;150;p2">
            <a:extLst>
              <a:ext uri="{FF2B5EF4-FFF2-40B4-BE49-F238E27FC236}">
                <a16:creationId xmlns:a16="http://schemas.microsoft.com/office/drawing/2014/main" id="{C118175E-0C36-656A-8535-B806028926C2}"/>
              </a:ext>
            </a:extLst>
          </p:cNvPr>
          <p:cNvSpPr txBox="1">
            <a:spLocks noGrp="1"/>
          </p:cNvSpPr>
          <p:nvPr/>
        </p:nvSpPr>
        <p:spPr>
          <a:xfrm>
            <a:off x="1593436" y="1600200"/>
            <a:ext cx="9782801" cy="4572000"/>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400"/>
              </a:spcBef>
              <a:spcAft>
                <a:spcPts val="0"/>
              </a:spcAft>
              <a:buClr>
                <a:schemeClr val="dk1"/>
              </a:buClr>
              <a:buSzPts val="1800"/>
              <a:buFont typeface="Arial"/>
              <a:buChar char="›"/>
              <a:defRPr sz="2800" b="0" i="0" u="none" strike="noStrike" cap="none">
                <a:solidFill>
                  <a:schemeClr val="dk1"/>
                </a:solidFill>
                <a:latin typeface="Arial"/>
                <a:ea typeface="Arial"/>
                <a:cs typeface="Arial"/>
                <a:sym typeface="Arial"/>
              </a:defRPr>
            </a:lvl1pPr>
            <a:lvl2pPr marL="914400" marR="0" lvl="1" indent="-342900" algn="l" rtl="0">
              <a:lnSpc>
                <a:spcPct val="90000"/>
              </a:lnSpc>
              <a:spcBef>
                <a:spcPts val="600"/>
              </a:spcBef>
              <a:spcAft>
                <a:spcPts val="0"/>
              </a:spcAft>
              <a:buClr>
                <a:schemeClr val="dk1"/>
              </a:buClr>
              <a:buSzPts val="1800"/>
              <a:buFont typeface="Arial"/>
              <a:buChar char="–"/>
              <a:defRPr sz="2400" b="0" i="0" u="none" strike="noStrike" cap="none">
                <a:solidFill>
                  <a:schemeClr val="dk1"/>
                </a:solidFill>
                <a:latin typeface="Arial"/>
                <a:ea typeface="Arial"/>
                <a:cs typeface="Arial"/>
                <a:sym typeface="Arial"/>
              </a:defRPr>
            </a:lvl2pPr>
            <a:lvl3pPr marL="1371600" marR="0" lvl="2" indent="-342900" algn="l" rtl="0">
              <a:lnSpc>
                <a:spcPct val="90000"/>
              </a:lnSpc>
              <a:spcBef>
                <a:spcPts val="600"/>
              </a:spcBef>
              <a:spcAft>
                <a:spcPts val="0"/>
              </a:spcAft>
              <a:buClr>
                <a:schemeClr val="dk1"/>
              </a:buClr>
              <a:buSzPts val="18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6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6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6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6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6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6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marL="246380" indent="-246380">
              <a:spcBef>
                <a:spcPts val="0"/>
              </a:spcBef>
              <a:buSzPts val="2800"/>
            </a:pPr>
            <a:r>
              <a:rPr lang="en-US"/>
              <a:t>Generate image for product portfolio</a:t>
            </a:r>
          </a:p>
          <a:p>
            <a:pPr marL="246380" indent="-246380">
              <a:buSzPts val="2800"/>
            </a:pPr>
            <a:r>
              <a:rPr lang="en-US"/>
              <a:t>Marketing creative</a:t>
            </a:r>
          </a:p>
          <a:p>
            <a:pPr marL="246380" lvl="0" indent="-246380" algn="l" rtl="0">
              <a:lnSpc>
                <a:spcPct val="90000"/>
              </a:lnSpc>
              <a:spcBef>
                <a:spcPts val="1400"/>
              </a:spcBef>
              <a:spcAft>
                <a:spcPts val="0"/>
              </a:spcAft>
              <a:buClr>
                <a:schemeClr val="dk1"/>
              </a:buClr>
              <a:buSzPts val="2800"/>
              <a:buChar char="›"/>
            </a:pPr>
            <a:r>
              <a:rPr lang="en-US"/>
              <a:t>Advertisement</a:t>
            </a:r>
          </a:p>
          <a:p>
            <a:pPr marL="246380" lvl="0" indent="-246380" algn="l" rtl="0">
              <a:lnSpc>
                <a:spcPct val="90000"/>
              </a:lnSpc>
              <a:spcBef>
                <a:spcPts val="1400"/>
              </a:spcBef>
              <a:spcAft>
                <a:spcPts val="0"/>
              </a:spcAft>
              <a:buClr>
                <a:schemeClr val="dk1"/>
              </a:buClr>
              <a:buSzPts val="2800"/>
              <a:buChar char="›"/>
            </a:pPr>
            <a:r>
              <a:rPr lang="en-US"/>
              <a:t>Product design</a:t>
            </a:r>
          </a:p>
          <a:p>
            <a:pPr marL="246380" lvl="0" indent="-246380" algn="l" rtl="0">
              <a:lnSpc>
                <a:spcPct val="90000"/>
              </a:lnSpc>
              <a:spcBef>
                <a:spcPts val="1400"/>
              </a:spcBef>
              <a:spcAft>
                <a:spcPts val="0"/>
              </a:spcAft>
              <a:buClr>
                <a:schemeClr val="dk1"/>
              </a:buClr>
              <a:buSzPts val="2800"/>
              <a:buChar char="›"/>
            </a:pPr>
            <a:r>
              <a:rPr lang="en-US"/>
              <a:t>E-commerce</a:t>
            </a:r>
          </a:p>
        </p:txBody>
      </p:sp>
      <p:sp>
        <p:nvSpPr>
          <p:cNvPr id="4" name="Footer Placeholder 3">
            <a:extLst>
              <a:ext uri="{FF2B5EF4-FFF2-40B4-BE49-F238E27FC236}">
                <a16:creationId xmlns:a16="http://schemas.microsoft.com/office/drawing/2014/main" id="{02B1997E-DFCD-E7CF-0DC7-A3B2306E17E4}"/>
              </a:ext>
            </a:extLst>
          </p:cNvPr>
          <p:cNvSpPr>
            <a:spLocks noGrp="1"/>
          </p:cNvSpPr>
          <p:nvPr>
            <p:ph type="ftr" sz="quarter" idx="11"/>
          </p:nvPr>
        </p:nvSpPr>
        <p:spPr/>
        <p:txBody>
          <a:bodyPr/>
          <a:lstStyle/>
          <a:p>
            <a:r>
              <a:rPr lang="en-US"/>
              <a:t>Navigating the Future of Learning </a:t>
            </a:r>
          </a:p>
        </p:txBody>
      </p:sp>
    </p:spTree>
    <p:extLst>
      <p:ext uri="{BB962C8B-B14F-4D97-AF65-F5344CB8AC3E}">
        <p14:creationId xmlns:p14="http://schemas.microsoft.com/office/powerpoint/2010/main" val="3699567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8C846C-B4CC-85D1-32F5-075A98C52A08}"/>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BE4FE8DC-1DCB-8295-A5C8-6A7D32C1E7D8}"/>
              </a:ext>
            </a:extLst>
          </p:cNvPr>
          <p:cNvSpPr/>
          <p:nvPr/>
        </p:nvSpPr>
        <p:spPr>
          <a:xfrm>
            <a:off x="0" y="1"/>
            <a:ext cx="1126638" cy="6858000"/>
          </a:xfrm>
          <a:prstGeom prst="rect">
            <a:avLst/>
          </a:prstGeom>
          <a:solidFill>
            <a:srgbClr val="D7C05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65801296-CB96-364F-76ED-4C4641043612}"/>
              </a:ext>
            </a:extLst>
          </p:cNvPr>
          <p:cNvSpPr/>
          <p:nvPr/>
        </p:nvSpPr>
        <p:spPr>
          <a:xfrm>
            <a:off x="565288" y="0"/>
            <a:ext cx="549447" cy="6858000"/>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CA1FCC6C-367A-25B6-C9FA-0DEEA2F5D44D}"/>
              </a:ext>
            </a:extLst>
          </p:cNvPr>
          <p:cNvSpPr txBox="1"/>
          <p:nvPr/>
        </p:nvSpPr>
        <p:spPr>
          <a:xfrm>
            <a:off x="601006" y="42718"/>
            <a:ext cx="442291" cy="707886"/>
          </a:xfrm>
          <a:prstGeom prst="rect">
            <a:avLst/>
          </a:prstGeom>
          <a:noFill/>
        </p:spPr>
        <p:txBody>
          <a:bodyPr wrap="square" rtlCol="0">
            <a:spAutoFit/>
          </a:bodyPr>
          <a:lstStyle/>
          <a:p>
            <a:r>
              <a:rPr lang="el-GR" sz="4000">
                <a:solidFill>
                  <a:srgbClr val="D7C055"/>
                </a:solidFill>
              </a:rPr>
              <a:t>π</a:t>
            </a:r>
            <a:endParaRPr lang="en-US" sz="4000">
              <a:solidFill>
                <a:srgbClr val="D7C055"/>
              </a:solidFill>
            </a:endParaRPr>
          </a:p>
        </p:txBody>
      </p:sp>
      <p:pic>
        <p:nvPicPr>
          <p:cNvPr id="10" name="Picture 9" descr="A logo with lines in a black background&#10;&#10;Description automatically generated">
            <a:extLst>
              <a:ext uri="{FF2B5EF4-FFF2-40B4-BE49-F238E27FC236}">
                <a16:creationId xmlns:a16="http://schemas.microsoft.com/office/drawing/2014/main" id="{86A9679F-7295-2830-5BAE-9CD5CE1517D1}"/>
              </a:ext>
            </a:extLst>
          </p:cNvPr>
          <p:cNvPicPr>
            <a:picLocks noChangeAspect="1"/>
          </p:cNvPicPr>
          <p:nvPr/>
        </p:nvPicPr>
        <p:blipFill>
          <a:blip r:embed="rId2"/>
          <a:stretch>
            <a:fillRect/>
          </a:stretch>
        </p:blipFill>
        <p:spPr>
          <a:xfrm>
            <a:off x="11202642" y="-205416"/>
            <a:ext cx="1217233" cy="1205327"/>
          </a:xfrm>
          <a:prstGeom prst="rect">
            <a:avLst/>
          </a:prstGeom>
        </p:spPr>
      </p:pic>
      <p:sp>
        <p:nvSpPr>
          <p:cNvPr id="2" name="Google Shape;149;p2">
            <a:extLst>
              <a:ext uri="{FF2B5EF4-FFF2-40B4-BE49-F238E27FC236}">
                <a16:creationId xmlns:a16="http://schemas.microsoft.com/office/drawing/2014/main" id="{C4DBF30E-7FA0-FB38-2775-4D505657B118}"/>
              </a:ext>
            </a:extLst>
          </p:cNvPr>
          <p:cNvSpPr txBox="1">
            <a:spLocks noGrp="1"/>
          </p:cNvSpPr>
          <p:nvPr/>
        </p:nvSpPr>
        <p:spPr>
          <a:xfrm>
            <a:off x="1593436" y="177800"/>
            <a:ext cx="9782801" cy="1239837"/>
          </a:xfrm>
          <a:prstGeom prst="rect">
            <a:avLst/>
          </a:prstGeom>
          <a:noFill/>
          <a:ln>
            <a:noFill/>
          </a:ln>
        </p:spPr>
        <p:txBody>
          <a:bodyPr spcFirstLastPara="1" wrap="square" lIns="91425" tIns="45700" rIns="91425" bIns="45700" anchor="b"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343F49"/>
              </a:buClr>
              <a:buSzPts val="1800"/>
              <a:buFont typeface="Arial"/>
              <a:buNone/>
              <a:defRPr sz="3600" b="0" i="0" u="none" strike="noStrike" cap="none">
                <a:solidFill>
                  <a:srgbClr val="343F49"/>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buSzPts val="3600"/>
            </a:pPr>
            <a:r>
              <a:rPr lang="en-US" b="1">
                <a:solidFill>
                  <a:schemeClr val="tx1"/>
                </a:solidFill>
              </a:rPr>
              <a:t>Image Generation: LLM/Tool</a:t>
            </a:r>
          </a:p>
        </p:txBody>
      </p:sp>
      <p:sp>
        <p:nvSpPr>
          <p:cNvPr id="3" name="Google Shape;150;p2">
            <a:extLst>
              <a:ext uri="{FF2B5EF4-FFF2-40B4-BE49-F238E27FC236}">
                <a16:creationId xmlns:a16="http://schemas.microsoft.com/office/drawing/2014/main" id="{C118175E-0C36-656A-8535-B806028926C2}"/>
              </a:ext>
            </a:extLst>
          </p:cNvPr>
          <p:cNvSpPr txBox="1">
            <a:spLocks noGrp="1"/>
          </p:cNvSpPr>
          <p:nvPr/>
        </p:nvSpPr>
        <p:spPr>
          <a:xfrm>
            <a:off x="1593436" y="1600200"/>
            <a:ext cx="9782801" cy="4572000"/>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400"/>
              </a:spcBef>
              <a:spcAft>
                <a:spcPts val="0"/>
              </a:spcAft>
              <a:buClr>
                <a:schemeClr val="dk1"/>
              </a:buClr>
              <a:buSzPts val="1800"/>
              <a:buFont typeface="Arial"/>
              <a:buChar char="›"/>
              <a:defRPr sz="2800" b="0" i="0" u="none" strike="noStrike" cap="none">
                <a:solidFill>
                  <a:schemeClr val="dk1"/>
                </a:solidFill>
                <a:latin typeface="Arial"/>
                <a:ea typeface="Arial"/>
                <a:cs typeface="Arial"/>
                <a:sym typeface="Arial"/>
              </a:defRPr>
            </a:lvl1pPr>
            <a:lvl2pPr marL="914400" marR="0" lvl="1" indent="-342900" algn="l" rtl="0">
              <a:lnSpc>
                <a:spcPct val="90000"/>
              </a:lnSpc>
              <a:spcBef>
                <a:spcPts val="600"/>
              </a:spcBef>
              <a:spcAft>
                <a:spcPts val="0"/>
              </a:spcAft>
              <a:buClr>
                <a:schemeClr val="dk1"/>
              </a:buClr>
              <a:buSzPts val="1800"/>
              <a:buFont typeface="Arial"/>
              <a:buChar char="–"/>
              <a:defRPr sz="2400" b="0" i="0" u="none" strike="noStrike" cap="none">
                <a:solidFill>
                  <a:schemeClr val="dk1"/>
                </a:solidFill>
                <a:latin typeface="Arial"/>
                <a:ea typeface="Arial"/>
                <a:cs typeface="Arial"/>
                <a:sym typeface="Arial"/>
              </a:defRPr>
            </a:lvl2pPr>
            <a:lvl3pPr marL="1371600" marR="0" lvl="2" indent="-342900" algn="l" rtl="0">
              <a:lnSpc>
                <a:spcPct val="90000"/>
              </a:lnSpc>
              <a:spcBef>
                <a:spcPts val="600"/>
              </a:spcBef>
              <a:spcAft>
                <a:spcPts val="0"/>
              </a:spcAft>
              <a:buClr>
                <a:schemeClr val="dk1"/>
              </a:buClr>
              <a:buSzPts val="18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6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6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6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6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6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6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marL="246380" indent="-246380">
              <a:spcBef>
                <a:spcPts val="0"/>
              </a:spcBef>
              <a:buSzPts val="2800"/>
            </a:pPr>
            <a:r>
              <a:rPr lang="en-US" dirty="0"/>
              <a:t>DALLE-3</a:t>
            </a:r>
          </a:p>
          <a:p>
            <a:pPr marL="246380" indent="-246380">
              <a:buClr>
                <a:srgbClr val="000000"/>
              </a:buClr>
              <a:buSzPts val="2800"/>
            </a:pPr>
            <a:r>
              <a:rPr lang="en-US" dirty="0"/>
              <a:t>Midjourney</a:t>
            </a:r>
          </a:p>
          <a:p>
            <a:pPr marL="246380" indent="-246380">
              <a:buClr>
                <a:srgbClr val="000000"/>
              </a:buClr>
              <a:buSzPts val="2800"/>
              <a:buFont typeface="Arial,Sans-Serif"/>
            </a:pPr>
            <a:r>
              <a:rPr lang="en-US" dirty="0"/>
              <a:t>Adobe Firefly</a:t>
            </a:r>
          </a:p>
          <a:p>
            <a:pPr marL="246380" indent="-246380">
              <a:buClr>
                <a:srgbClr val="000000"/>
              </a:buClr>
              <a:buSzPts val="2800"/>
              <a:buFont typeface="Arial,Sans-Serif"/>
            </a:pPr>
            <a:r>
              <a:rPr lang="en-US" dirty="0"/>
              <a:t>Google Bard</a:t>
            </a:r>
          </a:p>
        </p:txBody>
      </p:sp>
      <p:sp>
        <p:nvSpPr>
          <p:cNvPr id="4" name="Footer Placeholder 3">
            <a:extLst>
              <a:ext uri="{FF2B5EF4-FFF2-40B4-BE49-F238E27FC236}">
                <a16:creationId xmlns:a16="http://schemas.microsoft.com/office/drawing/2014/main" id="{3CDDA46F-A662-C1F1-03D4-6BD7752BB336}"/>
              </a:ext>
            </a:extLst>
          </p:cNvPr>
          <p:cNvSpPr>
            <a:spLocks noGrp="1"/>
          </p:cNvSpPr>
          <p:nvPr>
            <p:ph type="ftr" sz="quarter" idx="11"/>
          </p:nvPr>
        </p:nvSpPr>
        <p:spPr/>
        <p:txBody>
          <a:bodyPr/>
          <a:lstStyle/>
          <a:p>
            <a:r>
              <a:rPr lang="en-US"/>
              <a:t>Navigating the Future of Learning </a:t>
            </a:r>
          </a:p>
        </p:txBody>
      </p:sp>
    </p:spTree>
    <p:extLst>
      <p:ext uri="{BB962C8B-B14F-4D97-AF65-F5344CB8AC3E}">
        <p14:creationId xmlns:p14="http://schemas.microsoft.com/office/powerpoint/2010/main" val="391184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9B3E3E-6FC6-24AE-E436-7682ED266E0D}"/>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12B104BD-7545-EB48-6FF4-5B0E1A145439}"/>
              </a:ext>
            </a:extLst>
          </p:cNvPr>
          <p:cNvSpPr/>
          <p:nvPr/>
        </p:nvSpPr>
        <p:spPr>
          <a:xfrm>
            <a:off x="0" y="1"/>
            <a:ext cx="1126638" cy="6858000"/>
          </a:xfrm>
          <a:prstGeom prst="rect">
            <a:avLst/>
          </a:prstGeom>
          <a:solidFill>
            <a:srgbClr val="D7C05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AA0BDFE3-C88B-A206-3289-34965CC62713}"/>
              </a:ext>
            </a:extLst>
          </p:cNvPr>
          <p:cNvSpPr/>
          <p:nvPr/>
        </p:nvSpPr>
        <p:spPr>
          <a:xfrm>
            <a:off x="565288" y="0"/>
            <a:ext cx="549447" cy="6858000"/>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92E38043-F6A2-0E6B-0C71-3EFE2C0481D0}"/>
              </a:ext>
            </a:extLst>
          </p:cNvPr>
          <p:cNvSpPr txBox="1"/>
          <p:nvPr/>
        </p:nvSpPr>
        <p:spPr>
          <a:xfrm>
            <a:off x="601006" y="42718"/>
            <a:ext cx="442291" cy="707886"/>
          </a:xfrm>
          <a:prstGeom prst="rect">
            <a:avLst/>
          </a:prstGeom>
          <a:noFill/>
        </p:spPr>
        <p:txBody>
          <a:bodyPr wrap="square" rtlCol="0">
            <a:spAutoFit/>
          </a:bodyPr>
          <a:lstStyle/>
          <a:p>
            <a:r>
              <a:rPr lang="el-GR" sz="4000">
                <a:solidFill>
                  <a:srgbClr val="D7C055"/>
                </a:solidFill>
              </a:rPr>
              <a:t>π</a:t>
            </a:r>
            <a:endParaRPr lang="en-US" sz="4000">
              <a:solidFill>
                <a:srgbClr val="D7C055"/>
              </a:solidFill>
            </a:endParaRPr>
          </a:p>
        </p:txBody>
      </p:sp>
      <p:pic>
        <p:nvPicPr>
          <p:cNvPr id="10" name="Picture 9" descr="A logo with lines in a black background&#10;&#10;Description automatically generated">
            <a:extLst>
              <a:ext uri="{FF2B5EF4-FFF2-40B4-BE49-F238E27FC236}">
                <a16:creationId xmlns:a16="http://schemas.microsoft.com/office/drawing/2014/main" id="{459B38C0-4DF3-E975-8A98-C34C5975546E}"/>
              </a:ext>
            </a:extLst>
          </p:cNvPr>
          <p:cNvPicPr>
            <a:picLocks noChangeAspect="1"/>
          </p:cNvPicPr>
          <p:nvPr/>
        </p:nvPicPr>
        <p:blipFill>
          <a:blip r:embed="rId2"/>
          <a:stretch>
            <a:fillRect/>
          </a:stretch>
        </p:blipFill>
        <p:spPr>
          <a:xfrm>
            <a:off x="11202642" y="-205416"/>
            <a:ext cx="1217233" cy="1205327"/>
          </a:xfrm>
          <a:prstGeom prst="rect">
            <a:avLst/>
          </a:prstGeom>
        </p:spPr>
      </p:pic>
      <p:sp>
        <p:nvSpPr>
          <p:cNvPr id="2" name="Google Shape;149;p2">
            <a:extLst>
              <a:ext uri="{FF2B5EF4-FFF2-40B4-BE49-F238E27FC236}">
                <a16:creationId xmlns:a16="http://schemas.microsoft.com/office/drawing/2014/main" id="{03ABFE96-8AFC-58BB-6A8D-B7596D9262C1}"/>
              </a:ext>
            </a:extLst>
          </p:cNvPr>
          <p:cNvSpPr txBox="1">
            <a:spLocks noGrp="1"/>
          </p:cNvSpPr>
          <p:nvPr/>
        </p:nvSpPr>
        <p:spPr>
          <a:xfrm>
            <a:off x="1593436" y="177800"/>
            <a:ext cx="9782801" cy="1239837"/>
          </a:xfrm>
          <a:prstGeom prst="rect">
            <a:avLst/>
          </a:prstGeom>
          <a:noFill/>
          <a:ln>
            <a:noFill/>
          </a:ln>
        </p:spPr>
        <p:txBody>
          <a:bodyPr spcFirstLastPara="1" wrap="square" lIns="91425" tIns="45700" rIns="91425" bIns="45700" anchor="b"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343F49"/>
              </a:buClr>
              <a:buSzPts val="1800"/>
              <a:buFont typeface="Arial"/>
              <a:buNone/>
              <a:defRPr sz="3600" b="0" i="0" u="none" strike="noStrike" cap="none">
                <a:solidFill>
                  <a:srgbClr val="343F49"/>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buSzPts val="3600"/>
            </a:pPr>
            <a:r>
              <a:rPr lang="en-US" b="1">
                <a:solidFill>
                  <a:schemeClr val="tx1"/>
                </a:solidFill>
              </a:rPr>
              <a:t>Image Generation: Example</a:t>
            </a:r>
          </a:p>
        </p:txBody>
      </p:sp>
      <p:pic>
        <p:nvPicPr>
          <p:cNvPr id="1026" name="Picture 2" descr="Create a highly detailed and realistic image of the Taj Mahal in Agra, India. The scene should be during sunrise, with the early morning light casting a warm, golden hue over the white marble of the monument. The sky should be clear with a few scattered clouds, tinted pink and orange by the rising sun. The reflection of the Taj Mahal should be visible in the calm waters of the Yamuna River in the foreground. Include lush green gardens in the front, with neatly trimmed hedges and blooming flowers adding splashes of color. The perspective should be from a distance, capturing the full grandeur of the Taj Mahal, including its four minarets and the large central dome. Emphasize the intricate architectural details, like the delicate marble inlay work and the ornate carvings.">
            <a:extLst>
              <a:ext uri="{FF2B5EF4-FFF2-40B4-BE49-F238E27FC236}">
                <a16:creationId xmlns:a16="http://schemas.microsoft.com/office/drawing/2014/main" id="{AF127942-7DBA-5382-2F28-098FE2B21B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99691" y="1929878"/>
            <a:ext cx="3959385" cy="3959385"/>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C6FD8C5D-42F9-D0DD-F6FF-E74E2238DEE8}"/>
              </a:ext>
            </a:extLst>
          </p:cNvPr>
          <p:cNvPicPr>
            <a:picLocks noChangeAspect="1"/>
          </p:cNvPicPr>
          <p:nvPr/>
        </p:nvPicPr>
        <p:blipFill>
          <a:blip r:embed="rId4"/>
          <a:stretch>
            <a:fillRect/>
          </a:stretch>
        </p:blipFill>
        <p:spPr>
          <a:xfrm>
            <a:off x="1757362" y="1932384"/>
            <a:ext cx="4843463" cy="766763"/>
          </a:xfrm>
          <a:prstGeom prst="rect">
            <a:avLst/>
          </a:prstGeom>
        </p:spPr>
      </p:pic>
      <p:sp>
        <p:nvSpPr>
          <p:cNvPr id="4" name="Footer Placeholder 3">
            <a:extLst>
              <a:ext uri="{FF2B5EF4-FFF2-40B4-BE49-F238E27FC236}">
                <a16:creationId xmlns:a16="http://schemas.microsoft.com/office/drawing/2014/main" id="{CDED6FCC-6ECC-969F-6B6D-199ACF3E93C0}"/>
              </a:ext>
            </a:extLst>
          </p:cNvPr>
          <p:cNvSpPr>
            <a:spLocks noGrp="1"/>
          </p:cNvSpPr>
          <p:nvPr>
            <p:ph type="ftr" sz="quarter" idx="11"/>
          </p:nvPr>
        </p:nvSpPr>
        <p:spPr/>
        <p:txBody>
          <a:bodyPr/>
          <a:lstStyle/>
          <a:p>
            <a:r>
              <a:rPr lang="en-US"/>
              <a:t>Navigating the Future of Learning </a:t>
            </a:r>
          </a:p>
        </p:txBody>
      </p:sp>
    </p:spTree>
    <p:extLst>
      <p:ext uri="{BB962C8B-B14F-4D97-AF65-F5344CB8AC3E}">
        <p14:creationId xmlns:p14="http://schemas.microsoft.com/office/powerpoint/2010/main" val="32450077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9B3E3E-6FC6-24AE-E436-7682ED266E0D}"/>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12B104BD-7545-EB48-6FF4-5B0E1A145439}"/>
              </a:ext>
            </a:extLst>
          </p:cNvPr>
          <p:cNvSpPr/>
          <p:nvPr/>
        </p:nvSpPr>
        <p:spPr>
          <a:xfrm>
            <a:off x="0" y="1"/>
            <a:ext cx="1126638" cy="6858000"/>
          </a:xfrm>
          <a:prstGeom prst="rect">
            <a:avLst/>
          </a:prstGeom>
          <a:solidFill>
            <a:srgbClr val="D7C05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AA0BDFE3-C88B-A206-3289-34965CC62713}"/>
              </a:ext>
            </a:extLst>
          </p:cNvPr>
          <p:cNvSpPr/>
          <p:nvPr/>
        </p:nvSpPr>
        <p:spPr>
          <a:xfrm>
            <a:off x="565288" y="0"/>
            <a:ext cx="549447" cy="6858000"/>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92E38043-F6A2-0E6B-0C71-3EFE2C0481D0}"/>
              </a:ext>
            </a:extLst>
          </p:cNvPr>
          <p:cNvSpPr txBox="1"/>
          <p:nvPr/>
        </p:nvSpPr>
        <p:spPr>
          <a:xfrm>
            <a:off x="601006" y="42718"/>
            <a:ext cx="442291" cy="707886"/>
          </a:xfrm>
          <a:prstGeom prst="rect">
            <a:avLst/>
          </a:prstGeom>
          <a:noFill/>
        </p:spPr>
        <p:txBody>
          <a:bodyPr wrap="square" rtlCol="0">
            <a:spAutoFit/>
          </a:bodyPr>
          <a:lstStyle/>
          <a:p>
            <a:r>
              <a:rPr lang="el-GR" sz="4000">
                <a:solidFill>
                  <a:srgbClr val="D7C055"/>
                </a:solidFill>
              </a:rPr>
              <a:t>π</a:t>
            </a:r>
            <a:endParaRPr lang="en-US" sz="4000">
              <a:solidFill>
                <a:srgbClr val="D7C055"/>
              </a:solidFill>
            </a:endParaRPr>
          </a:p>
        </p:txBody>
      </p:sp>
      <p:pic>
        <p:nvPicPr>
          <p:cNvPr id="10" name="Picture 9" descr="A logo with lines in a black background&#10;&#10;Description automatically generated">
            <a:extLst>
              <a:ext uri="{FF2B5EF4-FFF2-40B4-BE49-F238E27FC236}">
                <a16:creationId xmlns:a16="http://schemas.microsoft.com/office/drawing/2014/main" id="{459B38C0-4DF3-E975-8A98-C34C5975546E}"/>
              </a:ext>
            </a:extLst>
          </p:cNvPr>
          <p:cNvPicPr>
            <a:picLocks noChangeAspect="1"/>
          </p:cNvPicPr>
          <p:nvPr/>
        </p:nvPicPr>
        <p:blipFill>
          <a:blip r:embed="rId2"/>
          <a:stretch>
            <a:fillRect/>
          </a:stretch>
        </p:blipFill>
        <p:spPr>
          <a:xfrm>
            <a:off x="11202642" y="-205416"/>
            <a:ext cx="1217233" cy="1205327"/>
          </a:xfrm>
          <a:prstGeom prst="rect">
            <a:avLst/>
          </a:prstGeom>
        </p:spPr>
      </p:pic>
      <p:sp>
        <p:nvSpPr>
          <p:cNvPr id="2" name="Google Shape;149;p2">
            <a:extLst>
              <a:ext uri="{FF2B5EF4-FFF2-40B4-BE49-F238E27FC236}">
                <a16:creationId xmlns:a16="http://schemas.microsoft.com/office/drawing/2014/main" id="{03ABFE96-8AFC-58BB-6A8D-B7596D9262C1}"/>
              </a:ext>
            </a:extLst>
          </p:cNvPr>
          <p:cNvSpPr txBox="1">
            <a:spLocks noGrp="1"/>
          </p:cNvSpPr>
          <p:nvPr/>
        </p:nvSpPr>
        <p:spPr>
          <a:xfrm>
            <a:off x="1593436" y="177800"/>
            <a:ext cx="9782801" cy="1239837"/>
          </a:xfrm>
          <a:prstGeom prst="rect">
            <a:avLst/>
          </a:prstGeom>
          <a:noFill/>
          <a:ln>
            <a:noFill/>
          </a:ln>
        </p:spPr>
        <p:txBody>
          <a:bodyPr spcFirstLastPara="1" wrap="square" lIns="91425" tIns="45700" rIns="91425" bIns="45700" anchor="b"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343F49"/>
              </a:buClr>
              <a:buSzPts val="1800"/>
              <a:buFont typeface="Arial"/>
              <a:buNone/>
              <a:defRPr sz="3600" b="0" i="0" u="none" strike="noStrike" cap="none">
                <a:solidFill>
                  <a:srgbClr val="343F49"/>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buSzPts val="3600"/>
            </a:pPr>
            <a:r>
              <a:rPr lang="en-US" b="1">
                <a:solidFill>
                  <a:schemeClr val="tx1"/>
                </a:solidFill>
              </a:rPr>
              <a:t>Image Generation: Example</a:t>
            </a:r>
          </a:p>
        </p:txBody>
      </p:sp>
      <p:pic>
        <p:nvPicPr>
          <p:cNvPr id="3" name="Picture 2">
            <a:extLst>
              <a:ext uri="{FF2B5EF4-FFF2-40B4-BE49-F238E27FC236}">
                <a16:creationId xmlns:a16="http://schemas.microsoft.com/office/drawing/2014/main" id="{8826B5BD-D3DC-2D2A-CF91-C82096B99B91}"/>
              </a:ext>
            </a:extLst>
          </p:cNvPr>
          <p:cNvPicPr>
            <a:picLocks noChangeAspect="1"/>
          </p:cNvPicPr>
          <p:nvPr/>
        </p:nvPicPr>
        <p:blipFill>
          <a:blip r:embed="rId3"/>
          <a:stretch>
            <a:fillRect/>
          </a:stretch>
        </p:blipFill>
        <p:spPr>
          <a:xfrm>
            <a:off x="1712119" y="1790700"/>
            <a:ext cx="4933951" cy="770335"/>
          </a:xfrm>
          <a:prstGeom prst="rect">
            <a:avLst/>
          </a:prstGeom>
        </p:spPr>
      </p:pic>
      <p:pic>
        <p:nvPicPr>
          <p:cNvPr id="4" name="Picture 3">
            <a:extLst>
              <a:ext uri="{FF2B5EF4-FFF2-40B4-BE49-F238E27FC236}">
                <a16:creationId xmlns:a16="http://schemas.microsoft.com/office/drawing/2014/main" id="{3D21E557-FA09-C7AA-B917-12772E441038}"/>
              </a:ext>
            </a:extLst>
          </p:cNvPr>
          <p:cNvPicPr>
            <a:picLocks noChangeAspect="1"/>
          </p:cNvPicPr>
          <p:nvPr/>
        </p:nvPicPr>
        <p:blipFill>
          <a:blip r:embed="rId4"/>
          <a:stretch>
            <a:fillRect/>
          </a:stretch>
        </p:blipFill>
        <p:spPr>
          <a:xfrm>
            <a:off x="7074693" y="1788319"/>
            <a:ext cx="4126706" cy="4126706"/>
          </a:xfrm>
          <a:prstGeom prst="rect">
            <a:avLst/>
          </a:prstGeom>
        </p:spPr>
      </p:pic>
      <p:sp>
        <p:nvSpPr>
          <p:cNvPr id="5" name="Footer Placeholder 4">
            <a:extLst>
              <a:ext uri="{FF2B5EF4-FFF2-40B4-BE49-F238E27FC236}">
                <a16:creationId xmlns:a16="http://schemas.microsoft.com/office/drawing/2014/main" id="{E30C1A9A-D9E8-772A-1398-DA8116200A53}"/>
              </a:ext>
            </a:extLst>
          </p:cNvPr>
          <p:cNvSpPr>
            <a:spLocks noGrp="1"/>
          </p:cNvSpPr>
          <p:nvPr>
            <p:ph type="ftr" sz="quarter" idx="11"/>
          </p:nvPr>
        </p:nvSpPr>
        <p:spPr/>
        <p:txBody>
          <a:bodyPr/>
          <a:lstStyle/>
          <a:p>
            <a:r>
              <a:rPr lang="en-US"/>
              <a:t>Navigating the Future of Learning </a:t>
            </a:r>
          </a:p>
        </p:txBody>
      </p:sp>
    </p:spTree>
    <p:extLst>
      <p:ext uri="{BB962C8B-B14F-4D97-AF65-F5344CB8AC3E}">
        <p14:creationId xmlns:p14="http://schemas.microsoft.com/office/powerpoint/2010/main" val="18164135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435DA2-5E5A-60CB-9ED2-1586506E0A01}"/>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005FBB9D-F6B2-BDA6-7F37-10252D9AA432}"/>
              </a:ext>
            </a:extLst>
          </p:cNvPr>
          <p:cNvSpPr/>
          <p:nvPr/>
        </p:nvSpPr>
        <p:spPr>
          <a:xfrm>
            <a:off x="0" y="1"/>
            <a:ext cx="1126638" cy="6858000"/>
          </a:xfrm>
          <a:prstGeom prst="rect">
            <a:avLst/>
          </a:prstGeom>
          <a:solidFill>
            <a:srgbClr val="D7C05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04409EA5-DB09-6105-8A42-498063DFE328}"/>
              </a:ext>
            </a:extLst>
          </p:cNvPr>
          <p:cNvSpPr/>
          <p:nvPr/>
        </p:nvSpPr>
        <p:spPr>
          <a:xfrm>
            <a:off x="565288" y="0"/>
            <a:ext cx="549447" cy="6858000"/>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273DA25B-E779-F38A-E24C-6C54BFCCADDD}"/>
              </a:ext>
            </a:extLst>
          </p:cNvPr>
          <p:cNvSpPr txBox="1"/>
          <p:nvPr/>
        </p:nvSpPr>
        <p:spPr>
          <a:xfrm>
            <a:off x="601006" y="42718"/>
            <a:ext cx="442291" cy="707886"/>
          </a:xfrm>
          <a:prstGeom prst="rect">
            <a:avLst/>
          </a:prstGeom>
          <a:noFill/>
        </p:spPr>
        <p:txBody>
          <a:bodyPr wrap="square" rtlCol="0">
            <a:spAutoFit/>
          </a:bodyPr>
          <a:lstStyle/>
          <a:p>
            <a:r>
              <a:rPr lang="el-GR" sz="4000">
                <a:solidFill>
                  <a:srgbClr val="D7C055"/>
                </a:solidFill>
              </a:rPr>
              <a:t>π</a:t>
            </a:r>
            <a:endParaRPr lang="en-US" sz="4000">
              <a:solidFill>
                <a:srgbClr val="D7C055"/>
              </a:solidFill>
            </a:endParaRPr>
          </a:p>
        </p:txBody>
      </p:sp>
      <p:pic>
        <p:nvPicPr>
          <p:cNvPr id="10" name="Picture 9" descr="A logo with lines in a black background&#10;&#10;Description automatically generated">
            <a:extLst>
              <a:ext uri="{FF2B5EF4-FFF2-40B4-BE49-F238E27FC236}">
                <a16:creationId xmlns:a16="http://schemas.microsoft.com/office/drawing/2014/main" id="{D577767F-51FA-13AB-FA83-1E497E3A6045}"/>
              </a:ext>
            </a:extLst>
          </p:cNvPr>
          <p:cNvPicPr>
            <a:picLocks noChangeAspect="1"/>
          </p:cNvPicPr>
          <p:nvPr/>
        </p:nvPicPr>
        <p:blipFill>
          <a:blip r:embed="rId3"/>
          <a:stretch>
            <a:fillRect/>
          </a:stretch>
        </p:blipFill>
        <p:spPr>
          <a:xfrm>
            <a:off x="11202642" y="-205416"/>
            <a:ext cx="1217233" cy="1205327"/>
          </a:xfrm>
          <a:prstGeom prst="rect">
            <a:avLst/>
          </a:prstGeom>
        </p:spPr>
      </p:pic>
      <p:sp>
        <p:nvSpPr>
          <p:cNvPr id="2" name="Google Shape;149;p2">
            <a:extLst>
              <a:ext uri="{FF2B5EF4-FFF2-40B4-BE49-F238E27FC236}">
                <a16:creationId xmlns:a16="http://schemas.microsoft.com/office/drawing/2014/main" id="{30C28C7A-4078-C70E-DDBA-A16E8E0DBAF0}"/>
              </a:ext>
            </a:extLst>
          </p:cNvPr>
          <p:cNvSpPr txBox="1">
            <a:spLocks noGrp="1"/>
          </p:cNvSpPr>
          <p:nvPr/>
        </p:nvSpPr>
        <p:spPr>
          <a:xfrm>
            <a:off x="1593436" y="177800"/>
            <a:ext cx="9782801" cy="1239837"/>
          </a:xfrm>
          <a:prstGeom prst="rect">
            <a:avLst/>
          </a:prstGeom>
          <a:noFill/>
          <a:ln>
            <a:noFill/>
          </a:ln>
        </p:spPr>
        <p:txBody>
          <a:bodyPr spcFirstLastPara="1" wrap="square" lIns="91425" tIns="45700" rIns="91425" bIns="45700" anchor="b"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343F49"/>
              </a:buClr>
              <a:buSzPts val="1800"/>
              <a:buFont typeface="Arial"/>
              <a:buNone/>
              <a:defRPr sz="3600" b="0" i="0" u="none" strike="noStrike" cap="none">
                <a:solidFill>
                  <a:srgbClr val="343F49"/>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buSzPts val="3600"/>
            </a:pPr>
            <a:r>
              <a:rPr lang="en-US" b="1">
                <a:solidFill>
                  <a:schemeClr val="tx1"/>
                </a:solidFill>
              </a:rPr>
              <a:t>Video Generation</a:t>
            </a:r>
          </a:p>
        </p:txBody>
      </p:sp>
      <p:sp>
        <p:nvSpPr>
          <p:cNvPr id="3" name="Google Shape;150;p2">
            <a:extLst>
              <a:ext uri="{FF2B5EF4-FFF2-40B4-BE49-F238E27FC236}">
                <a16:creationId xmlns:a16="http://schemas.microsoft.com/office/drawing/2014/main" id="{5AFB9093-C87D-4E48-7349-8829D49A75D8}"/>
              </a:ext>
            </a:extLst>
          </p:cNvPr>
          <p:cNvSpPr txBox="1">
            <a:spLocks noGrp="1"/>
          </p:cNvSpPr>
          <p:nvPr/>
        </p:nvSpPr>
        <p:spPr>
          <a:xfrm>
            <a:off x="1593436" y="1600200"/>
            <a:ext cx="9782801" cy="4572000"/>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400"/>
              </a:spcBef>
              <a:spcAft>
                <a:spcPts val="0"/>
              </a:spcAft>
              <a:buClr>
                <a:schemeClr val="dk1"/>
              </a:buClr>
              <a:buSzPts val="1800"/>
              <a:buFont typeface="Arial"/>
              <a:buChar char="›"/>
              <a:defRPr sz="2800" b="0" i="0" u="none" strike="noStrike" cap="none">
                <a:solidFill>
                  <a:schemeClr val="dk1"/>
                </a:solidFill>
                <a:latin typeface="Arial"/>
                <a:ea typeface="Arial"/>
                <a:cs typeface="Arial"/>
                <a:sym typeface="Arial"/>
              </a:defRPr>
            </a:lvl1pPr>
            <a:lvl2pPr marL="914400" marR="0" lvl="1" indent="-342900" algn="l" rtl="0">
              <a:lnSpc>
                <a:spcPct val="90000"/>
              </a:lnSpc>
              <a:spcBef>
                <a:spcPts val="600"/>
              </a:spcBef>
              <a:spcAft>
                <a:spcPts val="0"/>
              </a:spcAft>
              <a:buClr>
                <a:schemeClr val="dk1"/>
              </a:buClr>
              <a:buSzPts val="1800"/>
              <a:buFont typeface="Arial"/>
              <a:buChar char="–"/>
              <a:defRPr sz="2400" b="0" i="0" u="none" strike="noStrike" cap="none">
                <a:solidFill>
                  <a:schemeClr val="dk1"/>
                </a:solidFill>
                <a:latin typeface="Arial"/>
                <a:ea typeface="Arial"/>
                <a:cs typeface="Arial"/>
                <a:sym typeface="Arial"/>
              </a:defRPr>
            </a:lvl2pPr>
            <a:lvl3pPr marL="1371600" marR="0" lvl="2" indent="-342900" algn="l" rtl="0">
              <a:lnSpc>
                <a:spcPct val="90000"/>
              </a:lnSpc>
              <a:spcBef>
                <a:spcPts val="600"/>
              </a:spcBef>
              <a:spcAft>
                <a:spcPts val="0"/>
              </a:spcAft>
              <a:buClr>
                <a:schemeClr val="dk1"/>
              </a:buClr>
              <a:buSzPts val="18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6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6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6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6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6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6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marL="246380" indent="-246380">
              <a:spcBef>
                <a:spcPts val="0"/>
              </a:spcBef>
              <a:buSzPts val="2800"/>
            </a:pPr>
            <a:r>
              <a:rPr lang="en-US"/>
              <a:t>Generate video for advertisement</a:t>
            </a:r>
          </a:p>
          <a:p>
            <a:pPr marL="246380" indent="-246380">
              <a:buSzPts val="2800"/>
            </a:pPr>
            <a:r>
              <a:rPr lang="en-US"/>
              <a:t>Product education</a:t>
            </a:r>
          </a:p>
          <a:p>
            <a:pPr marL="246380" indent="-246380">
              <a:buSzPts val="2800"/>
            </a:pPr>
            <a:r>
              <a:rPr lang="en-US"/>
              <a:t>Product training</a:t>
            </a:r>
          </a:p>
          <a:p>
            <a:pPr marL="63500" lvl="0" indent="0" algn="l" rtl="0">
              <a:lnSpc>
                <a:spcPct val="90000"/>
              </a:lnSpc>
              <a:spcBef>
                <a:spcPts val="1400"/>
              </a:spcBef>
              <a:spcAft>
                <a:spcPts val="0"/>
              </a:spcAft>
              <a:buSzPts val="1800"/>
              <a:buNone/>
            </a:pPr>
            <a:endParaRPr lang="en-US"/>
          </a:p>
        </p:txBody>
      </p:sp>
      <p:pic>
        <p:nvPicPr>
          <p:cNvPr id="5" name="Online Media 4" title="Supporting Local Retailers This Diwali | Not Just A Cadbury Ad Campaign Video">
            <a:hlinkClick r:id="" action="ppaction://media"/>
            <a:extLst>
              <a:ext uri="{FF2B5EF4-FFF2-40B4-BE49-F238E27FC236}">
                <a16:creationId xmlns:a16="http://schemas.microsoft.com/office/drawing/2014/main" id="{92D336B8-C23C-63BA-8711-68C5B9EE2544}"/>
              </a:ext>
            </a:extLst>
          </p:cNvPr>
          <p:cNvPicPr>
            <a:picLocks noRot="1" noChangeAspect="1"/>
          </p:cNvPicPr>
          <p:nvPr>
            <a:videoFile r:link="rId1"/>
          </p:nvPr>
        </p:nvPicPr>
        <p:blipFill>
          <a:blip r:embed="rId4"/>
          <a:stretch>
            <a:fillRect/>
          </a:stretch>
        </p:blipFill>
        <p:spPr>
          <a:xfrm>
            <a:off x="5592726" y="2281238"/>
            <a:ext cx="5783511" cy="3378994"/>
          </a:xfrm>
          <a:prstGeom prst="rect">
            <a:avLst/>
          </a:prstGeom>
        </p:spPr>
      </p:pic>
      <p:sp>
        <p:nvSpPr>
          <p:cNvPr id="4" name="TextBox 3">
            <a:extLst>
              <a:ext uri="{FF2B5EF4-FFF2-40B4-BE49-F238E27FC236}">
                <a16:creationId xmlns:a16="http://schemas.microsoft.com/office/drawing/2014/main" id="{3FE4A88A-C097-DCB3-88F7-1321E61D6B65}"/>
              </a:ext>
            </a:extLst>
          </p:cNvPr>
          <p:cNvSpPr txBox="1"/>
          <p:nvPr/>
        </p:nvSpPr>
        <p:spPr>
          <a:xfrm>
            <a:off x="5493289" y="5802868"/>
            <a:ext cx="6036396" cy="646331"/>
          </a:xfrm>
          <a:prstGeom prst="rect">
            <a:avLst/>
          </a:prstGeom>
          <a:noFill/>
        </p:spPr>
        <p:txBody>
          <a:bodyPr wrap="none" lIns="91440" tIns="45720" rIns="91440" bIns="45720" rtlCol="0" anchor="t">
            <a:spAutoFit/>
          </a:bodyPr>
          <a:lstStyle/>
          <a:p>
            <a:r>
              <a:rPr lang="en-US" b="1"/>
              <a:t>Link: </a:t>
            </a:r>
            <a:r>
              <a:rPr lang="en-US" b="1">
                <a:hlinkClick r:id="rId5"/>
              </a:rPr>
              <a:t>https://youtu.be/5WECsbqAQSk?si=Hy6d4hfz2Oq_1LzA</a:t>
            </a:r>
            <a:endParaRPr lang="en-US"/>
          </a:p>
          <a:p>
            <a:endParaRPr lang="en-US" b="1">
              <a:cs typeface="Calibri"/>
            </a:endParaRPr>
          </a:p>
        </p:txBody>
      </p:sp>
      <p:pic>
        <p:nvPicPr>
          <p:cNvPr id="11" name="Picture 10">
            <a:extLst>
              <a:ext uri="{FF2B5EF4-FFF2-40B4-BE49-F238E27FC236}">
                <a16:creationId xmlns:a16="http://schemas.microsoft.com/office/drawing/2014/main" id="{9EA4B088-8835-14D0-1279-05C85D295D43}"/>
              </a:ext>
            </a:extLst>
          </p:cNvPr>
          <p:cNvPicPr>
            <a:picLocks noChangeAspect="1"/>
          </p:cNvPicPr>
          <p:nvPr/>
        </p:nvPicPr>
        <p:blipFill>
          <a:blip r:embed="rId6"/>
          <a:stretch>
            <a:fillRect/>
          </a:stretch>
        </p:blipFill>
        <p:spPr>
          <a:xfrm>
            <a:off x="5589984" y="2279005"/>
            <a:ext cx="5780486" cy="3383458"/>
          </a:xfrm>
          <a:prstGeom prst="rect">
            <a:avLst/>
          </a:prstGeom>
        </p:spPr>
      </p:pic>
      <p:sp>
        <p:nvSpPr>
          <p:cNvPr id="9" name="Footer Placeholder 8">
            <a:extLst>
              <a:ext uri="{FF2B5EF4-FFF2-40B4-BE49-F238E27FC236}">
                <a16:creationId xmlns:a16="http://schemas.microsoft.com/office/drawing/2014/main" id="{EB4C5B37-6CAA-9B53-1AB4-7694092F5913}"/>
              </a:ext>
            </a:extLst>
          </p:cNvPr>
          <p:cNvSpPr>
            <a:spLocks noGrp="1"/>
          </p:cNvSpPr>
          <p:nvPr>
            <p:ph type="ftr" sz="quarter" idx="11"/>
          </p:nvPr>
        </p:nvSpPr>
        <p:spPr/>
        <p:txBody>
          <a:bodyPr/>
          <a:lstStyle/>
          <a:p>
            <a:r>
              <a:rPr lang="en-US"/>
              <a:t>Navigating the Future of Learning </a:t>
            </a:r>
          </a:p>
        </p:txBody>
      </p:sp>
    </p:spTree>
    <p:extLst>
      <p:ext uri="{BB962C8B-B14F-4D97-AF65-F5344CB8AC3E}">
        <p14:creationId xmlns:p14="http://schemas.microsoft.com/office/powerpoint/2010/main" val="3696017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8" display="0">
                  <p:stCondLst>
                    <p:cond delay="indefinite"/>
                  </p:stCondLst>
                </p:cTn>
                <p:tgtEl>
                  <p:spTgt spid="5"/>
                </p:tgtEl>
              </p:cMediaNode>
            </p:video>
          </p:childTnLst>
        </p:cTn>
      </p:par>
    </p:tnLst>
    <p:bldLst>
      <p:bldP spid="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D91AF1-691C-7C70-9C7D-A32DD9F8B292}"/>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BEDA6E22-0BAA-C712-70B4-24470BF37131}"/>
              </a:ext>
            </a:extLst>
          </p:cNvPr>
          <p:cNvSpPr/>
          <p:nvPr/>
        </p:nvSpPr>
        <p:spPr>
          <a:xfrm>
            <a:off x="0" y="1"/>
            <a:ext cx="1126638" cy="6858000"/>
          </a:xfrm>
          <a:prstGeom prst="rect">
            <a:avLst/>
          </a:prstGeom>
          <a:solidFill>
            <a:srgbClr val="D7C05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D625108A-85A7-D923-8102-0D15D180C048}"/>
              </a:ext>
            </a:extLst>
          </p:cNvPr>
          <p:cNvSpPr/>
          <p:nvPr/>
        </p:nvSpPr>
        <p:spPr>
          <a:xfrm>
            <a:off x="565288" y="0"/>
            <a:ext cx="549447" cy="6858000"/>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84353969-2C17-043D-0E99-769C5260D489}"/>
              </a:ext>
            </a:extLst>
          </p:cNvPr>
          <p:cNvSpPr txBox="1"/>
          <p:nvPr/>
        </p:nvSpPr>
        <p:spPr>
          <a:xfrm>
            <a:off x="601006" y="42718"/>
            <a:ext cx="442291" cy="707886"/>
          </a:xfrm>
          <a:prstGeom prst="rect">
            <a:avLst/>
          </a:prstGeom>
          <a:noFill/>
        </p:spPr>
        <p:txBody>
          <a:bodyPr wrap="square" rtlCol="0">
            <a:spAutoFit/>
          </a:bodyPr>
          <a:lstStyle/>
          <a:p>
            <a:r>
              <a:rPr lang="el-GR" sz="4000">
                <a:solidFill>
                  <a:srgbClr val="D7C055"/>
                </a:solidFill>
              </a:rPr>
              <a:t>π</a:t>
            </a:r>
            <a:endParaRPr lang="en-US" sz="4000">
              <a:solidFill>
                <a:srgbClr val="D7C055"/>
              </a:solidFill>
            </a:endParaRPr>
          </a:p>
        </p:txBody>
      </p:sp>
      <p:pic>
        <p:nvPicPr>
          <p:cNvPr id="10" name="Picture 9" descr="A logo with lines in a black background&#10;&#10;Description automatically generated">
            <a:extLst>
              <a:ext uri="{FF2B5EF4-FFF2-40B4-BE49-F238E27FC236}">
                <a16:creationId xmlns:a16="http://schemas.microsoft.com/office/drawing/2014/main" id="{49A12452-78C2-8250-875D-96878C25307E}"/>
              </a:ext>
            </a:extLst>
          </p:cNvPr>
          <p:cNvPicPr>
            <a:picLocks noChangeAspect="1"/>
          </p:cNvPicPr>
          <p:nvPr/>
        </p:nvPicPr>
        <p:blipFill>
          <a:blip r:embed="rId2"/>
          <a:stretch>
            <a:fillRect/>
          </a:stretch>
        </p:blipFill>
        <p:spPr>
          <a:xfrm>
            <a:off x="11202642" y="-205416"/>
            <a:ext cx="1217233" cy="1205327"/>
          </a:xfrm>
          <a:prstGeom prst="rect">
            <a:avLst/>
          </a:prstGeom>
        </p:spPr>
      </p:pic>
      <p:pic>
        <p:nvPicPr>
          <p:cNvPr id="11" name="Picture 10" descr="Q&amp;a - Free education icons">
            <a:extLst>
              <a:ext uri="{FF2B5EF4-FFF2-40B4-BE49-F238E27FC236}">
                <a16:creationId xmlns:a16="http://schemas.microsoft.com/office/drawing/2014/main" id="{A0E06826-8E85-8FD4-A12C-D70C818EF338}"/>
              </a:ext>
            </a:extLst>
          </p:cNvPr>
          <p:cNvPicPr>
            <a:picLocks noChangeAspect="1"/>
          </p:cNvPicPr>
          <p:nvPr/>
        </p:nvPicPr>
        <p:blipFill>
          <a:blip r:embed="rId3"/>
          <a:stretch>
            <a:fillRect/>
          </a:stretch>
        </p:blipFill>
        <p:spPr>
          <a:xfrm>
            <a:off x="3378994" y="592932"/>
            <a:ext cx="5576886" cy="5576886"/>
          </a:xfrm>
          <a:prstGeom prst="rect">
            <a:avLst/>
          </a:prstGeom>
        </p:spPr>
      </p:pic>
      <p:sp>
        <p:nvSpPr>
          <p:cNvPr id="2" name="Footer Placeholder 1">
            <a:extLst>
              <a:ext uri="{FF2B5EF4-FFF2-40B4-BE49-F238E27FC236}">
                <a16:creationId xmlns:a16="http://schemas.microsoft.com/office/drawing/2014/main" id="{E2EA0BF9-6E0F-6DBE-35DB-1B85FDE24AA0}"/>
              </a:ext>
            </a:extLst>
          </p:cNvPr>
          <p:cNvSpPr>
            <a:spLocks noGrp="1"/>
          </p:cNvSpPr>
          <p:nvPr>
            <p:ph type="ftr" sz="quarter" idx="11"/>
          </p:nvPr>
        </p:nvSpPr>
        <p:spPr/>
        <p:txBody>
          <a:bodyPr/>
          <a:lstStyle/>
          <a:p>
            <a:r>
              <a:rPr lang="en-US"/>
              <a:t>Navigating the Future of Learning </a:t>
            </a:r>
          </a:p>
        </p:txBody>
      </p:sp>
    </p:spTree>
    <p:extLst>
      <p:ext uri="{BB962C8B-B14F-4D97-AF65-F5344CB8AC3E}">
        <p14:creationId xmlns:p14="http://schemas.microsoft.com/office/powerpoint/2010/main" val="16164561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817CFE-6B8D-798A-7C13-2BD311C3305E}"/>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9DE63B53-1513-B7D4-D276-EB9033A722DB}"/>
              </a:ext>
            </a:extLst>
          </p:cNvPr>
          <p:cNvSpPr/>
          <p:nvPr/>
        </p:nvSpPr>
        <p:spPr>
          <a:xfrm>
            <a:off x="0" y="1"/>
            <a:ext cx="1126638" cy="6858000"/>
          </a:xfrm>
          <a:prstGeom prst="rect">
            <a:avLst/>
          </a:prstGeom>
          <a:solidFill>
            <a:srgbClr val="D7C05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131BBB2-7437-DAF8-D10A-C3D486B54CA2}"/>
              </a:ext>
            </a:extLst>
          </p:cNvPr>
          <p:cNvSpPr/>
          <p:nvPr/>
        </p:nvSpPr>
        <p:spPr>
          <a:xfrm>
            <a:off x="565288" y="0"/>
            <a:ext cx="549447" cy="6858000"/>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391E57A3-00B5-2744-DA1E-64C259B06074}"/>
              </a:ext>
            </a:extLst>
          </p:cNvPr>
          <p:cNvSpPr txBox="1"/>
          <p:nvPr/>
        </p:nvSpPr>
        <p:spPr>
          <a:xfrm>
            <a:off x="601006" y="42718"/>
            <a:ext cx="442291" cy="707886"/>
          </a:xfrm>
          <a:prstGeom prst="rect">
            <a:avLst/>
          </a:prstGeom>
          <a:noFill/>
        </p:spPr>
        <p:txBody>
          <a:bodyPr wrap="square" rtlCol="0">
            <a:spAutoFit/>
          </a:bodyPr>
          <a:lstStyle/>
          <a:p>
            <a:r>
              <a:rPr lang="el-GR" sz="4000">
                <a:solidFill>
                  <a:srgbClr val="D7C055"/>
                </a:solidFill>
              </a:rPr>
              <a:t>π</a:t>
            </a:r>
            <a:endParaRPr lang="en-US" sz="4000">
              <a:solidFill>
                <a:srgbClr val="D7C055"/>
              </a:solidFill>
            </a:endParaRPr>
          </a:p>
        </p:txBody>
      </p:sp>
      <p:pic>
        <p:nvPicPr>
          <p:cNvPr id="10" name="Picture 9" descr="A logo with lines in a black background&#10;&#10;Description automatically generated">
            <a:extLst>
              <a:ext uri="{FF2B5EF4-FFF2-40B4-BE49-F238E27FC236}">
                <a16:creationId xmlns:a16="http://schemas.microsoft.com/office/drawing/2014/main" id="{F94E39EA-2428-B578-0C03-35DFA895F5E0}"/>
              </a:ext>
            </a:extLst>
          </p:cNvPr>
          <p:cNvPicPr>
            <a:picLocks noChangeAspect="1"/>
          </p:cNvPicPr>
          <p:nvPr/>
        </p:nvPicPr>
        <p:blipFill>
          <a:blip r:embed="rId2"/>
          <a:stretch>
            <a:fillRect/>
          </a:stretch>
        </p:blipFill>
        <p:spPr>
          <a:xfrm>
            <a:off x="11202642" y="-205416"/>
            <a:ext cx="1217233" cy="1205327"/>
          </a:xfrm>
          <a:prstGeom prst="rect">
            <a:avLst/>
          </a:prstGeom>
        </p:spPr>
      </p:pic>
      <p:sp>
        <p:nvSpPr>
          <p:cNvPr id="2" name="Google Shape;149;p2">
            <a:extLst>
              <a:ext uri="{FF2B5EF4-FFF2-40B4-BE49-F238E27FC236}">
                <a16:creationId xmlns:a16="http://schemas.microsoft.com/office/drawing/2014/main" id="{B934FE9A-5874-6FBB-028D-5BC58279BEA5}"/>
              </a:ext>
            </a:extLst>
          </p:cNvPr>
          <p:cNvSpPr txBox="1">
            <a:spLocks noGrp="1"/>
          </p:cNvSpPr>
          <p:nvPr/>
        </p:nvSpPr>
        <p:spPr>
          <a:xfrm>
            <a:off x="1593436" y="177800"/>
            <a:ext cx="9782801" cy="1239837"/>
          </a:xfrm>
          <a:prstGeom prst="rect">
            <a:avLst/>
          </a:prstGeom>
          <a:noFill/>
          <a:ln>
            <a:noFill/>
          </a:ln>
        </p:spPr>
        <p:txBody>
          <a:bodyPr spcFirstLastPara="1" wrap="square" lIns="91425" tIns="45700" rIns="91425" bIns="45700" anchor="b"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343F49"/>
              </a:buClr>
              <a:buSzPts val="1800"/>
              <a:buFont typeface="Arial"/>
              <a:buNone/>
              <a:defRPr sz="3600" b="0" i="0" u="none" strike="noStrike" cap="none">
                <a:solidFill>
                  <a:srgbClr val="343F49"/>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buSzPts val="3600"/>
            </a:pPr>
            <a:r>
              <a:rPr lang="en-US" b="1">
                <a:solidFill>
                  <a:schemeClr val="tx1"/>
                </a:solidFill>
              </a:rPr>
              <a:t>Task: Translation</a:t>
            </a:r>
          </a:p>
        </p:txBody>
      </p:sp>
      <p:sp>
        <p:nvSpPr>
          <p:cNvPr id="3" name="Google Shape;150;p2">
            <a:extLst>
              <a:ext uri="{FF2B5EF4-FFF2-40B4-BE49-F238E27FC236}">
                <a16:creationId xmlns:a16="http://schemas.microsoft.com/office/drawing/2014/main" id="{BBC853AA-F4DD-E5C6-0927-6447D7ADC5C7}"/>
              </a:ext>
            </a:extLst>
          </p:cNvPr>
          <p:cNvSpPr txBox="1">
            <a:spLocks noGrp="1"/>
          </p:cNvSpPr>
          <p:nvPr/>
        </p:nvSpPr>
        <p:spPr>
          <a:xfrm>
            <a:off x="1593436" y="1600200"/>
            <a:ext cx="9782801" cy="4572000"/>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400"/>
              </a:spcBef>
              <a:spcAft>
                <a:spcPts val="0"/>
              </a:spcAft>
              <a:buClr>
                <a:schemeClr val="dk1"/>
              </a:buClr>
              <a:buSzPts val="1800"/>
              <a:buFont typeface="Arial"/>
              <a:buChar char="›"/>
              <a:defRPr sz="2800" b="0" i="0" u="none" strike="noStrike" cap="none">
                <a:solidFill>
                  <a:schemeClr val="dk1"/>
                </a:solidFill>
                <a:latin typeface="Arial"/>
                <a:ea typeface="Arial"/>
                <a:cs typeface="Arial"/>
                <a:sym typeface="Arial"/>
              </a:defRPr>
            </a:lvl1pPr>
            <a:lvl2pPr marL="914400" marR="0" lvl="1" indent="-342900" algn="l" rtl="0">
              <a:lnSpc>
                <a:spcPct val="90000"/>
              </a:lnSpc>
              <a:spcBef>
                <a:spcPts val="600"/>
              </a:spcBef>
              <a:spcAft>
                <a:spcPts val="0"/>
              </a:spcAft>
              <a:buClr>
                <a:schemeClr val="dk1"/>
              </a:buClr>
              <a:buSzPts val="1800"/>
              <a:buFont typeface="Arial"/>
              <a:buChar char="–"/>
              <a:defRPr sz="2400" b="0" i="0" u="none" strike="noStrike" cap="none">
                <a:solidFill>
                  <a:schemeClr val="dk1"/>
                </a:solidFill>
                <a:latin typeface="Arial"/>
                <a:ea typeface="Arial"/>
                <a:cs typeface="Arial"/>
                <a:sym typeface="Arial"/>
              </a:defRPr>
            </a:lvl2pPr>
            <a:lvl3pPr marL="1371600" marR="0" lvl="2" indent="-342900" algn="l" rtl="0">
              <a:lnSpc>
                <a:spcPct val="90000"/>
              </a:lnSpc>
              <a:spcBef>
                <a:spcPts val="600"/>
              </a:spcBef>
              <a:spcAft>
                <a:spcPts val="0"/>
              </a:spcAft>
              <a:buClr>
                <a:schemeClr val="dk1"/>
              </a:buClr>
              <a:buSzPts val="18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6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6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6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6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6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6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marL="0" indent="0" algn="ctr">
              <a:spcBef>
                <a:spcPts val="0"/>
              </a:spcBef>
              <a:buNone/>
            </a:pPr>
            <a:endParaRPr lang="en-US"/>
          </a:p>
          <a:p>
            <a:pPr marL="0" indent="0" algn="ctr">
              <a:spcBef>
                <a:spcPts val="0"/>
              </a:spcBef>
              <a:buNone/>
            </a:pPr>
            <a:r>
              <a:rPr lang="en-US"/>
              <a:t>Translate a piece of content from one language to another language. This could be text or audio.</a:t>
            </a:r>
          </a:p>
        </p:txBody>
      </p:sp>
      <p:pic>
        <p:nvPicPr>
          <p:cNvPr id="4" name="Picture 3" descr="Google Translate Will Now Be Able To Work In 33 New Languages – Punekar News">
            <a:extLst>
              <a:ext uri="{FF2B5EF4-FFF2-40B4-BE49-F238E27FC236}">
                <a16:creationId xmlns:a16="http://schemas.microsoft.com/office/drawing/2014/main" id="{DD3E62AD-1BE5-2A7E-706D-3CFF862E0CFA}"/>
              </a:ext>
            </a:extLst>
          </p:cNvPr>
          <p:cNvPicPr>
            <a:picLocks noChangeAspect="1"/>
          </p:cNvPicPr>
          <p:nvPr/>
        </p:nvPicPr>
        <p:blipFill>
          <a:blip r:embed="rId3"/>
          <a:stretch>
            <a:fillRect/>
          </a:stretch>
        </p:blipFill>
        <p:spPr>
          <a:xfrm>
            <a:off x="2057400" y="3431232"/>
            <a:ext cx="3183731" cy="1817191"/>
          </a:xfrm>
          <a:prstGeom prst="rect">
            <a:avLst/>
          </a:prstGeom>
        </p:spPr>
      </p:pic>
      <p:pic>
        <p:nvPicPr>
          <p:cNvPr id="5" name="Picture 4" descr="Download Talkao Translate MOD APK 391.0 (Unlocked Pro)">
            <a:extLst>
              <a:ext uri="{FF2B5EF4-FFF2-40B4-BE49-F238E27FC236}">
                <a16:creationId xmlns:a16="http://schemas.microsoft.com/office/drawing/2014/main" id="{A7CAB14B-3A59-5451-E857-4B0BE17C829D}"/>
              </a:ext>
            </a:extLst>
          </p:cNvPr>
          <p:cNvPicPr>
            <a:picLocks noChangeAspect="1"/>
          </p:cNvPicPr>
          <p:nvPr/>
        </p:nvPicPr>
        <p:blipFill>
          <a:blip r:embed="rId4"/>
          <a:stretch>
            <a:fillRect/>
          </a:stretch>
        </p:blipFill>
        <p:spPr>
          <a:xfrm>
            <a:off x="6379369" y="3570303"/>
            <a:ext cx="4035027" cy="1545001"/>
          </a:xfrm>
          <a:prstGeom prst="rect">
            <a:avLst/>
          </a:prstGeom>
        </p:spPr>
      </p:pic>
      <p:sp>
        <p:nvSpPr>
          <p:cNvPr id="9" name="Footer Placeholder 8">
            <a:extLst>
              <a:ext uri="{FF2B5EF4-FFF2-40B4-BE49-F238E27FC236}">
                <a16:creationId xmlns:a16="http://schemas.microsoft.com/office/drawing/2014/main" id="{CD31CF98-D2F5-D86C-E723-9E9076254A15}"/>
              </a:ext>
            </a:extLst>
          </p:cNvPr>
          <p:cNvSpPr>
            <a:spLocks noGrp="1"/>
          </p:cNvSpPr>
          <p:nvPr>
            <p:ph type="ftr" sz="quarter" idx="11"/>
          </p:nvPr>
        </p:nvSpPr>
        <p:spPr/>
        <p:txBody>
          <a:bodyPr/>
          <a:lstStyle/>
          <a:p>
            <a:r>
              <a:rPr lang="en-US"/>
              <a:t>Navigating the Future of Learning </a:t>
            </a:r>
          </a:p>
        </p:txBody>
      </p:sp>
    </p:spTree>
    <p:extLst>
      <p:ext uri="{BB962C8B-B14F-4D97-AF65-F5344CB8AC3E}">
        <p14:creationId xmlns:p14="http://schemas.microsoft.com/office/powerpoint/2010/main" val="2430298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F57DD7-E76B-AC95-5274-6D125EAE22C2}"/>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004EF01B-89C6-294E-35F1-6846D0853F20}"/>
              </a:ext>
            </a:extLst>
          </p:cNvPr>
          <p:cNvSpPr/>
          <p:nvPr/>
        </p:nvSpPr>
        <p:spPr>
          <a:xfrm>
            <a:off x="0" y="1"/>
            <a:ext cx="1126638" cy="6858000"/>
          </a:xfrm>
          <a:prstGeom prst="rect">
            <a:avLst/>
          </a:prstGeom>
          <a:solidFill>
            <a:srgbClr val="D7C05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004FC1BD-D5DB-8EE4-D66C-FA4A4D6C4449}"/>
              </a:ext>
            </a:extLst>
          </p:cNvPr>
          <p:cNvSpPr/>
          <p:nvPr/>
        </p:nvSpPr>
        <p:spPr>
          <a:xfrm>
            <a:off x="565288" y="0"/>
            <a:ext cx="549447" cy="6858000"/>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A1C38293-D3F2-9C45-900F-E8074AAC8C54}"/>
              </a:ext>
            </a:extLst>
          </p:cNvPr>
          <p:cNvSpPr txBox="1"/>
          <p:nvPr/>
        </p:nvSpPr>
        <p:spPr>
          <a:xfrm>
            <a:off x="601006" y="42718"/>
            <a:ext cx="442291" cy="707886"/>
          </a:xfrm>
          <a:prstGeom prst="rect">
            <a:avLst/>
          </a:prstGeom>
          <a:noFill/>
        </p:spPr>
        <p:txBody>
          <a:bodyPr wrap="square" rtlCol="0">
            <a:spAutoFit/>
          </a:bodyPr>
          <a:lstStyle/>
          <a:p>
            <a:r>
              <a:rPr lang="el-GR" sz="4000">
                <a:solidFill>
                  <a:srgbClr val="D7C055"/>
                </a:solidFill>
              </a:rPr>
              <a:t>π</a:t>
            </a:r>
            <a:endParaRPr lang="en-US" sz="4000">
              <a:solidFill>
                <a:srgbClr val="D7C055"/>
              </a:solidFill>
            </a:endParaRPr>
          </a:p>
        </p:txBody>
      </p:sp>
      <p:pic>
        <p:nvPicPr>
          <p:cNvPr id="10" name="Picture 9" descr="A logo with lines in a black background&#10;&#10;Description automatically generated">
            <a:extLst>
              <a:ext uri="{FF2B5EF4-FFF2-40B4-BE49-F238E27FC236}">
                <a16:creationId xmlns:a16="http://schemas.microsoft.com/office/drawing/2014/main" id="{2DBCEFAC-F070-90EA-7054-93AF0BF3454D}"/>
              </a:ext>
            </a:extLst>
          </p:cNvPr>
          <p:cNvPicPr>
            <a:picLocks noChangeAspect="1"/>
          </p:cNvPicPr>
          <p:nvPr/>
        </p:nvPicPr>
        <p:blipFill>
          <a:blip r:embed="rId2"/>
          <a:stretch>
            <a:fillRect/>
          </a:stretch>
        </p:blipFill>
        <p:spPr>
          <a:xfrm>
            <a:off x="11202642" y="-205416"/>
            <a:ext cx="1217233" cy="1205327"/>
          </a:xfrm>
          <a:prstGeom prst="rect">
            <a:avLst/>
          </a:prstGeom>
        </p:spPr>
      </p:pic>
      <p:sp>
        <p:nvSpPr>
          <p:cNvPr id="2" name="Google Shape;149;p2">
            <a:extLst>
              <a:ext uri="{FF2B5EF4-FFF2-40B4-BE49-F238E27FC236}">
                <a16:creationId xmlns:a16="http://schemas.microsoft.com/office/drawing/2014/main" id="{A67AF4C1-F555-A0E9-F1C9-92353D5861D8}"/>
              </a:ext>
            </a:extLst>
          </p:cNvPr>
          <p:cNvSpPr txBox="1">
            <a:spLocks noGrp="1"/>
          </p:cNvSpPr>
          <p:nvPr/>
        </p:nvSpPr>
        <p:spPr>
          <a:xfrm>
            <a:off x="1593436" y="177800"/>
            <a:ext cx="9782801" cy="1239837"/>
          </a:xfrm>
          <a:prstGeom prst="rect">
            <a:avLst/>
          </a:prstGeom>
          <a:noFill/>
          <a:ln>
            <a:noFill/>
          </a:ln>
        </p:spPr>
        <p:txBody>
          <a:bodyPr spcFirstLastPara="1" wrap="square" lIns="91425" tIns="45700" rIns="91425" bIns="45700" anchor="b"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343F49"/>
              </a:buClr>
              <a:buSzPts val="1800"/>
              <a:buFont typeface="Arial"/>
              <a:buNone/>
              <a:defRPr sz="3600" b="0" i="0" u="none" strike="noStrike" cap="none">
                <a:solidFill>
                  <a:srgbClr val="343F49"/>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0" lvl="0" indent="0" algn="l" rtl="0">
              <a:lnSpc>
                <a:spcPct val="90000"/>
              </a:lnSpc>
              <a:spcBef>
                <a:spcPts val="0"/>
              </a:spcBef>
              <a:spcAft>
                <a:spcPts val="0"/>
              </a:spcAft>
              <a:buClr>
                <a:srgbClr val="343F49"/>
              </a:buClr>
              <a:buSzPts val="3600"/>
              <a:buFont typeface="Arial"/>
              <a:buNone/>
            </a:pPr>
            <a:r>
              <a:rPr lang="en-US" b="1">
                <a:solidFill>
                  <a:schemeClr val="tx1"/>
                </a:solidFill>
              </a:rPr>
              <a:t>Agenda</a:t>
            </a:r>
          </a:p>
        </p:txBody>
      </p:sp>
      <p:sp>
        <p:nvSpPr>
          <p:cNvPr id="3" name="Google Shape;150;p2">
            <a:extLst>
              <a:ext uri="{FF2B5EF4-FFF2-40B4-BE49-F238E27FC236}">
                <a16:creationId xmlns:a16="http://schemas.microsoft.com/office/drawing/2014/main" id="{B93B7017-9EB8-844E-1A79-CBE31C57C268}"/>
              </a:ext>
            </a:extLst>
          </p:cNvPr>
          <p:cNvSpPr txBox="1">
            <a:spLocks noGrp="1"/>
          </p:cNvSpPr>
          <p:nvPr/>
        </p:nvSpPr>
        <p:spPr>
          <a:xfrm>
            <a:off x="1593436" y="1600200"/>
            <a:ext cx="9782801" cy="4572000"/>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400"/>
              </a:spcBef>
              <a:spcAft>
                <a:spcPts val="0"/>
              </a:spcAft>
              <a:buClr>
                <a:schemeClr val="dk1"/>
              </a:buClr>
              <a:buSzPts val="1800"/>
              <a:buFont typeface="Arial"/>
              <a:buChar char="›"/>
              <a:defRPr sz="2800" b="0" i="0" u="none" strike="noStrike" cap="none">
                <a:solidFill>
                  <a:schemeClr val="dk1"/>
                </a:solidFill>
                <a:latin typeface="Arial"/>
                <a:ea typeface="Arial"/>
                <a:cs typeface="Arial"/>
                <a:sym typeface="Arial"/>
              </a:defRPr>
            </a:lvl1pPr>
            <a:lvl2pPr marL="914400" marR="0" lvl="1" indent="-342900" algn="l" rtl="0">
              <a:lnSpc>
                <a:spcPct val="90000"/>
              </a:lnSpc>
              <a:spcBef>
                <a:spcPts val="600"/>
              </a:spcBef>
              <a:spcAft>
                <a:spcPts val="0"/>
              </a:spcAft>
              <a:buClr>
                <a:schemeClr val="dk1"/>
              </a:buClr>
              <a:buSzPts val="1800"/>
              <a:buFont typeface="Arial"/>
              <a:buChar char="–"/>
              <a:defRPr sz="2400" b="0" i="0" u="none" strike="noStrike" cap="none">
                <a:solidFill>
                  <a:schemeClr val="dk1"/>
                </a:solidFill>
                <a:latin typeface="Arial"/>
                <a:ea typeface="Arial"/>
                <a:cs typeface="Arial"/>
                <a:sym typeface="Arial"/>
              </a:defRPr>
            </a:lvl2pPr>
            <a:lvl3pPr marL="1371600" marR="0" lvl="2" indent="-342900" algn="l" rtl="0">
              <a:lnSpc>
                <a:spcPct val="90000"/>
              </a:lnSpc>
              <a:spcBef>
                <a:spcPts val="600"/>
              </a:spcBef>
              <a:spcAft>
                <a:spcPts val="0"/>
              </a:spcAft>
              <a:buClr>
                <a:schemeClr val="dk1"/>
              </a:buClr>
              <a:buSzPts val="18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6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6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6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6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6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6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marL="246380" lvl="0" indent="-246380" algn="l" rtl="0">
              <a:lnSpc>
                <a:spcPct val="90000"/>
              </a:lnSpc>
              <a:spcBef>
                <a:spcPts val="0"/>
              </a:spcBef>
              <a:spcAft>
                <a:spcPts val="0"/>
              </a:spcAft>
              <a:buClr>
                <a:schemeClr val="dk1"/>
              </a:buClr>
              <a:buSzPts val="2800"/>
              <a:buChar char="›"/>
            </a:pPr>
            <a:r>
              <a:rPr lang="en-US" dirty="0">
                <a:solidFill>
                  <a:srgbClr val="000000"/>
                </a:solidFill>
              </a:rPr>
              <a:t>Impact of GenAI across different Industry</a:t>
            </a:r>
          </a:p>
          <a:p>
            <a:pPr marL="246380" lvl="0" indent="-246380" algn="l" rtl="0">
              <a:lnSpc>
                <a:spcPct val="90000"/>
              </a:lnSpc>
              <a:spcBef>
                <a:spcPts val="1400"/>
              </a:spcBef>
              <a:spcAft>
                <a:spcPts val="0"/>
              </a:spcAft>
              <a:buClr>
                <a:schemeClr val="dk1"/>
              </a:buClr>
              <a:buSzPts val="2800"/>
              <a:buChar char="›"/>
            </a:pPr>
            <a:r>
              <a:rPr lang="en-US" dirty="0">
                <a:solidFill>
                  <a:srgbClr val="000000"/>
                </a:solidFill>
              </a:rPr>
              <a:t>Task performed by GenAI and Impact</a:t>
            </a:r>
            <a:endParaRPr dirty="0">
              <a:solidFill>
                <a:srgbClr val="000000"/>
              </a:solidFill>
            </a:endParaRPr>
          </a:p>
          <a:p>
            <a:pPr marL="246380" indent="-246380">
              <a:buClr>
                <a:srgbClr val="000000"/>
              </a:buClr>
              <a:buSzPts val="2800"/>
            </a:pPr>
            <a:r>
              <a:rPr lang="en-US" dirty="0">
                <a:solidFill>
                  <a:srgbClr val="000000"/>
                </a:solidFill>
              </a:rPr>
              <a:t>Concern about AI</a:t>
            </a:r>
          </a:p>
          <a:p>
            <a:pPr marL="246380" lvl="0" indent="-246380" algn="l">
              <a:lnSpc>
                <a:spcPct val="90000"/>
              </a:lnSpc>
              <a:spcBef>
                <a:spcPts val="1400"/>
              </a:spcBef>
              <a:spcAft>
                <a:spcPts val="0"/>
              </a:spcAft>
              <a:buClr>
                <a:srgbClr val="000000"/>
              </a:buClr>
              <a:buSzPts val="2800"/>
            </a:pPr>
            <a:r>
              <a:rPr lang="en-US" dirty="0">
                <a:solidFill>
                  <a:srgbClr val="000000"/>
                </a:solidFill>
              </a:rPr>
              <a:t>Responsible AI</a:t>
            </a:r>
          </a:p>
          <a:p>
            <a:pPr marL="246380" indent="-246380">
              <a:buClr>
                <a:srgbClr val="000000"/>
              </a:buClr>
              <a:buSzPts val="2800"/>
            </a:pPr>
            <a:r>
              <a:rPr lang="en-US" dirty="0"/>
              <a:t>Opportunity created by AI</a:t>
            </a:r>
          </a:p>
          <a:p>
            <a:pPr marL="246380" indent="-246380">
              <a:buClr>
                <a:srgbClr val="000000"/>
              </a:buClr>
              <a:buSzPts val="2800"/>
            </a:pPr>
            <a:endParaRPr lang="en-US" dirty="0"/>
          </a:p>
        </p:txBody>
      </p:sp>
      <p:sp>
        <p:nvSpPr>
          <p:cNvPr id="4" name="Footer Placeholder 3">
            <a:extLst>
              <a:ext uri="{FF2B5EF4-FFF2-40B4-BE49-F238E27FC236}">
                <a16:creationId xmlns:a16="http://schemas.microsoft.com/office/drawing/2014/main" id="{F9ECE97E-A595-481E-86BF-90685FF672C9}"/>
              </a:ext>
            </a:extLst>
          </p:cNvPr>
          <p:cNvSpPr>
            <a:spLocks noGrp="1"/>
          </p:cNvSpPr>
          <p:nvPr>
            <p:ph type="ftr" sz="quarter" idx="11"/>
          </p:nvPr>
        </p:nvSpPr>
        <p:spPr/>
        <p:txBody>
          <a:bodyPr/>
          <a:lstStyle/>
          <a:p>
            <a:r>
              <a:rPr lang="en-US"/>
              <a:t>Navigating the Future of Learning </a:t>
            </a:r>
          </a:p>
        </p:txBody>
      </p:sp>
    </p:spTree>
    <p:extLst>
      <p:ext uri="{BB962C8B-B14F-4D97-AF65-F5344CB8AC3E}">
        <p14:creationId xmlns:p14="http://schemas.microsoft.com/office/powerpoint/2010/main" val="2396183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424734-2C0A-771C-C067-F30A80152A50}"/>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89082B1F-5F57-289E-1329-AAAAB6885AB4}"/>
              </a:ext>
            </a:extLst>
          </p:cNvPr>
          <p:cNvSpPr/>
          <p:nvPr/>
        </p:nvSpPr>
        <p:spPr>
          <a:xfrm>
            <a:off x="0" y="1"/>
            <a:ext cx="1126638" cy="6858000"/>
          </a:xfrm>
          <a:prstGeom prst="rect">
            <a:avLst/>
          </a:prstGeom>
          <a:solidFill>
            <a:srgbClr val="D7C05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8AD7783E-8238-39DB-C220-487728256853}"/>
              </a:ext>
            </a:extLst>
          </p:cNvPr>
          <p:cNvSpPr/>
          <p:nvPr/>
        </p:nvSpPr>
        <p:spPr>
          <a:xfrm>
            <a:off x="565288" y="0"/>
            <a:ext cx="549447" cy="6858000"/>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065604B5-2446-054A-9DAC-0D5B88F80C09}"/>
              </a:ext>
            </a:extLst>
          </p:cNvPr>
          <p:cNvSpPr txBox="1"/>
          <p:nvPr/>
        </p:nvSpPr>
        <p:spPr>
          <a:xfrm>
            <a:off x="601006" y="42718"/>
            <a:ext cx="442291" cy="707886"/>
          </a:xfrm>
          <a:prstGeom prst="rect">
            <a:avLst/>
          </a:prstGeom>
          <a:noFill/>
        </p:spPr>
        <p:txBody>
          <a:bodyPr wrap="square" rtlCol="0">
            <a:spAutoFit/>
          </a:bodyPr>
          <a:lstStyle/>
          <a:p>
            <a:r>
              <a:rPr lang="el-GR" sz="4000">
                <a:solidFill>
                  <a:srgbClr val="D7C055"/>
                </a:solidFill>
              </a:rPr>
              <a:t>π</a:t>
            </a:r>
            <a:endParaRPr lang="en-US" sz="4000">
              <a:solidFill>
                <a:srgbClr val="D7C055"/>
              </a:solidFill>
            </a:endParaRPr>
          </a:p>
        </p:txBody>
      </p:sp>
      <p:pic>
        <p:nvPicPr>
          <p:cNvPr id="10" name="Picture 9" descr="A logo with lines in a black background&#10;&#10;Description automatically generated">
            <a:extLst>
              <a:ext uri="{FF2B5EF4-FFF2-40B4-BE49-F238E27FC236}">
                <a16:creationId xmlns:a16="http://schemas.microsoft.com/office/drawing/2014/main" id="{07FA920D-4A91-AE3C-C0CD-94290488EA87}"/>
              </a:ext>
            </a:extLst>
          </p:cNvPr>
          <p:cNvPicPr>
            <a:picLocks noChangeAspect="1"/>
          </p:cNvPicPr>
          <p:nvPr/>
        </p:nvPicPr>
        <p:blipFill>
          <a:blip r:embed="rId2"/>
          <a:stretch>
            <a:fillRect/>
          </a:stretch>
        </p:blipFill>
        <p:spPr>
          <a:xfrm>
            <a:off x="11202642" y="-205416"/>
            <a:ext cx="1217233" cy="1205327"/>
          </a:xfrm>
          <a:prstGeom prst="rect">
            <a:avLst/>
          </a:prstGeom>
        </p:spPr>
      </p:pic>
      <p:sp>
        <p:nvSpPr>
          <p:cNvPr id="2" name="Google Shape;149;p2">
            <a:extLst>
              <a:ext uri="{FF2B5EF4-FFF2-40B4-BE49-F238E27FC236}">
                <a16:creationId xmlns:a16="http://schemas.microsoft.com/office/drawing/2014/main" id="{A81411C0-F43D-9896-3D27-41740F4E51CF}"/>
              </a:ext>
            </a:extLst>
          </p:cNvPr>
          <p:cNvSpPr txBox="1">
            <a:spLocks noGrp="1"/>
          </p:cNvSpPr>
          <p:nvPr/>
        </p:nvSpPr>
        <p:spPr>
          <a:xfrm>
            <a:off x="1593436" y="177800"/>
            <a:ext cx="9782801" cy="1239837"/>
          </a:xfrm>
          <a:prstGeom prst="rect">
            <a:avLst/>
          </a:prstGeom>
          <a:noFill/>
          <a:ln>
            <a:noFill/>
          </a:ln>
        </p:spPr>
        <p:txBody>
          <a:bodyPr spcFirstLastPara="1" wrap="square" lIns="91425" tIns="45700" rIns="91425" bIns="45700" anchor="b"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343F49"/>
              </a:buClr>
              <a:buSzPts val="1800"/>
              <a:buFont typeface="Arial"/>
              <a:buNone/>
              <a:defRPr sz="3600" b="0" i="0" u="none" strike="noStrike" cap="none">
                <a:solidFill>
                  <a:srgbClr val="343F49"/>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buSzPts val="3600"/>
            </a:pPr>
            <a:r>
              <a:rPr lang="en-US" b="1">
                <a:solidFill>
                  <a:schemeClr val="tx1"/>
                </a:solidFill>
              </a:rPr>
              <a:t>Translation: Example</a:t>
            </a:r>
          </a:p>
        </p:txBody>
      </p:sp>
      <p:pic>
        <p:nvPicPr>
          <p:cNvPr id="9" name="Picture 8">
            <a:extLst>
              <a:ext uri="{FF2B5EF4-FFF2-40B4-BE49-F238E27FC236}">
                <a16:creationId xmlns:a16="http://schemas.microsoft.com/office/drawing/2014/main" id="{34F55847-4769-E192-668B-2F4ED7FE6EE2}"/>
              </a:ext>
            </a:extLst>
          </p:cNvPr>
          <p:cNvPicPr>
            <a:picLocks noChangeAspect="1"/>
          </p:cNvPicPr>
          <p:nvPr/>
        </p:nvPicPr>
        <p:blipFill>
          <a:blip r:embed="rId3"/>
          <a:stretch>
            <a:fillRect/>
          </a:stretch>
        </p:blipFill>
        <p:spPr>
          <a:xfrm>
            <a:off x="1691926" y="1568147"/>
            <a:ext cx="5612641" cy="2549695"/>
          </a:xfrm>
          <a:prstGeom prst="rect">
            <a:avLst/>
          </a:prstGeom>
        </p:spPr>
      </p:pic>
      <p:pic>
        <p:nvPicPr>
          <p:cNvPr id="11" name="Picture 10">
            <a:extLst>
              <a:ext uri="{FF2B5EF4-FFF2-40B4-BE49-F238E27FC236}">
                <a16:creationId xmlns:a16="http://schemas.microsoft.com/office/drawing/2014/main" id="{7C8E45DA-30DA-3A1B-E160-998A62D548B6}"/>
              </a:ext>
            </a:extLst>
          </p:cNvPr>
          <p:cNvPicPr>
            <a:picLocks noChangeAspect="1"/>
          </p:cNvPicPr>
          <p:nvPr/>
        </p:nvPicPr>
        <p:blipFill>
          <a:blip r:embed="rId4">
            <a:duotone>
              <a:prstClr val="black"/>
              <a:schemeClr val="tx2">
                <a:tint val="45000"/>
                <a:satMod val="400000"/>
              </a:schemeClr>
            </a:duotone>
          </a:blip>
          <a:stretch>
            <a:fillRect/>
          </a:stretch>
        </p:blipFill>
        <p:spPr>
          <a:xfrm>
            <a:off x="4377642" y="4256446"/>
            <a:ext cx="6823120" cy="2102279"/>
          </a:xfrm>
          <a:prstGeom prst="rect">
            <a:avLst/>
          </a:prstGeom>
          <a:ln>
            <a:solidFill>
              <a:schemeClr val="accent1"/>
            </a:solidFill>
          </a:ln>
        </p:spPr>
      </p:pic>
      <p:sp>
        <p:nvSpPr>
          <p:cNvPr id="3" name="Footer Placeholder 2">
            <a:extLst>
              <a:ext uri="{FF2B5EF4-FFF2-40B4-BE49-F238E27FC236}">
                <a16:creationId xmlns:a16="http://schemas.microsoft.com/office/drawing/2014/main" id="{1EE8FC6F-BB1F-F1EF-0B6A-FC2B83541E31}"/>
              </a:ext>
            </a:extLst>
          </p:cNvPr>
          <p:cNvSpPr>
            <a:spLocks noGrp="1"/>
          </p:cNvSpPr>
          <p:nvPr>
            <p:ph type="ftr" sz="quarter" idx="11"/>
          </p:nvPr>
        </p:nvSpPr>
        <p:spPr/>
        <p:txBody>
          <a:bodyPr/>
          <a:lstStyle/>
          <a:p>
            <a:r>
              <a:rPr lang="en-US"/>
              <a:t>Navigating the Future of Learning </a:t>
            </a:r>
          </a:p>
        </p:txBody>
      </p:sp>
    </p:spTree>
    <p:extLst>
      <p:ext uri="{BB962C8B-B14F-4D97-AF65-F5344CB8AC3E}">
        <p14:creationId xmlns:p14="http://schemas.microsoft.com/office/powerpoint/2010/main" val="2822676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FEB67A-4D59-9A5E-E20C-7300276565A5}"/>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64168849-C438-3408-2646-2F263091643C}"/>
              </a:ext>
            </a:extLst>
          </p:cNvPr>
          <p:cNvSpPr/>
          <p:nvPr/>
        </p:nvSpPr>
        <p:spPr>
          <a:xfrm>
            <a:off x="0" y="1"/>
            <a:ext cx="1126638" cy="6858000"/>
          </a:xfrm>
          <a:prstGeom prst="rect">
            <a:avLst/>
          </a:prstGeom>
          <a:solidFill>
            <a:srgbClr val="D7C05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ABCE5568-B059-F0DD-EFDD-E9407DFCCB17}"/>
              </a:ext>
            </a:extLst>
          </p:cNvPr>
          <p:cNvSpPr/>
          <p:nvPr/>
        </p:nvSpPr>
        <p:spPr>
          <a:xfrm>
            <a:off x="565288" y="0"/>
            <a:ext cx="549447" cy="6858000"/>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B01DCEB4-816D-E8F0-C9BE-69087E26997F}"/>
              </a:ext>
            </a:extLst>
          </p:cNvPr>
          <p:cNvSpPr txBox="1"/>
          <p:nvPr/>
        </p:nvSpPr>
        <p:spPr>
          <a:xfrm>
            <a:off x="601006" y="42718"/>
            <a:ext cx="442291" cy="707886"/>
          </a:xfrm>
          <a:prstGeom prst="rect">
            <a:avLst/>
          </a:prstGeom>
          <a:noFill/>
        </p:spPr>
        <p:txBody>
          <a:bodyPr wrap="square" rtlCol="0">
            <a:spAutoFit/>
          </a:bodyPr>
          <a:lstStyle/>
          <a:p>
            <a:r>
              <a:rPr lang="el-GR" sz="4000">
                <a:solidFill>
                  <a:srgbClr val="D7C055"/>
                </a:solidFill>
              </a:rPr>
              <a:t>π</a:t>
            </a:r>
            <a:endParaRPr lang="en-US" sz="4000">
              <a:solidFill>
                <a:srgbClr val="D7C055"/>
              </a:solidFill>
            </a:endParaRPr>
          </a:p>
        </p:txBody>
      </p:sp>
      <p:pic>
        <p:nvPicPr>
          <p:cNvPr id="10" name="Picture 9" descr="A logo with lines in a black background&#10;&#10;Description automatically generated">
            <a:extLst>
              <a:ext uri="{FF2B5EF4-FFF2-40B4-BE49-F238E27FC236}">
                <a16:creationId xmlns:a16="http://schemas.microsoft.com/office/drawing/2014/main" id="{8ABDE0C0-86F2-9C5D-04EB-D2BA6D9134F0}"/>
              </a:ext>
            </a:extLst>
          </p:cNvPr>
          <p:cNvPicPr>
            <a:picLocks noChangeAspect="1"/>
          </p:cNvPicPr>
          <p:nvPr/>
        </p:nvPicPr>
        <p:blipFill>
          <a:blip r:embed="rId2"/>
          <a:stretch>
            <a:fillRect/>
          </a:stretch>
        </p:blipFill>
        <p:spPr>
          <a:xfrm>
            <a:off x="11202642" y="-205416"/>
            <a:ext cx="1217233" cy="1205327"/>
          </a:xfrm>
          <a:prstGeom prst="rect">
            <a:avLst/>
          </a:prstGeom>
        </p:spPr>
      </p:pic>
      <p:sp>
        <p:nvSpPr>
          <p:cNvPr id="2" name="Google Shape;149;p2">
            <a:extLst>
              <a:ext uri="{FF2B5EF4-FFF2-40B4-BE49-F238E27FC236}">
                <a16:creationId xmlns:a16="http://schemas.microsoft.com/office/drawing/2014/main" id="{1621C28F-9612-A780-DB02-B9CBFB5AB5D9}"/>
              </a:ext>
            </a:extLst>
          </p:cNvPr>
          <p:cNvSpPr txBox="1">
            <a:spLocks noGrp="1"/>
          </p:cNvSpPr>
          <p:nvPr/>
        </p:nvSpPr>
        <p:spPr>
          <a:xfrm>
            <a:off x="1593436" y="177800"/>
            <a:ext cx="9782801" cy="1239837"/>
          </a:xfrm>
          <a:prstGeom prst="rect">
            <a:avLst/>
          </a:prstGeom>
          <a:noFill/>
          <a:ln>
            <a:noFill/>
          </a:ln>
        </p:spPr>
        <p:txBody>
          <a:bodyPr spcFirstLastPara="1" wrap="square" lIns="91425" tIns="45700" rIns="91425" bIns="45700" anchor="b"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343F49"/>
              </a:buClr>
              <a:buSzPts val="1800"/>
              <a:buFont typeface="Arial"/>
              <a:buNone/>
              <a:defRPr sz="3600" b="0" i="0" u="none" strike="noStrike" cap="none">
                <a:solidFill>
                  <a:srgbClr val="343F49"/>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buSzPts val="3600"/>
            </a:pPr>
            <a:r>
              <a:rPr lang="en-US" b="1">
                <a:solidFill>
                  <a:schemeClr val="tx1"/>
                </a:solidFill>
              </a:rPr>
              <a:t>Task: Summarization</a:t>
            </a:r>
          </a:p>
        </p:txBody>
      </p:sp>
      <p:sp>
        <p:nvSpPr>
          <p:cNvPr id="3" name="Google Shape;150;p2">
            <a:extLst>
              <a:ext uri="{FF2B5EF4-FFF2-40B4-BE49-F238E27FC236}">
                <a16:creationId xmlns:a16="http://schemas.microsoft.com/office/drawing/2014/main" id="{9D570A26-D3D6-2067-0048-321B20E47874}"/>
              </a:ext>
            </a:extLst>
          </p:cNvPr>
          <p:cNvSpPr txBox="1">
            <a:spLocks noGrp="1"/>
          </p:cNvSpPr>
          <p:nvPr/>
        </p:nvSpPr>
        <p:spPr>
          <a:xfrm>
            <a:off x="1593436" y="1600200"/>
            <a:ext cx="9782801" cy="4572000"/>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400"/>
              </a:spcBef>
              <a:spcAft>
                <a:spcPts val="0"/>
              </a:spcAft>
              <a:buClr>
                <a:schemeClr val="dk1"/>
              </a:buClr>
              <a:buSzPts val="1800"/>
              <a:buFont typeface="Arial"/>
              <a:buChar char="›"/>
              <a:defRPr sz="2800" b="0" i="0" u="none" strike="noStrike" cap="none">
                <a:solidFill>
                  <a:schemeClr val="dk1"/>
                </a:solidFill>
                <a:latin typeface="Arial"/>
                <a:ea typeface="Arial"/>
                <a:cs typeface="Arial"/>
                <a:sym typeface="Arial"/>
              </a:defRPr>
            </a:lvl1pPr>
            <a:lvl2pPr marL="914400" marR="0" lvl="1" indent="-342900" algn="l" rtl="0">
              <a:lnSpc>
                <a:spcPct val="90000"/>
              </a:lnSpc>
              <a:spcBef>
                <a:spcPts val="600"/>
              </a:spcBef>
              <a:spcAft>
                <a:spcPts val="0"/>
              </a:spcAft>
              <a:buClr>
                <a:schemeClr val="dk1"/>
              </a:buClr>
              <a:buSzPts val="1800"/>
              <a:buFont typeface="Arial"/>
              <a:buChar char="–"/>
              <a:defRPr sz="2400" b="0" i="0" u="none" strike="noStrike" cap="none">
                <a:solidFill>
                  <a:schemeClr val="dk1"/>
                </a:solidFill>
                <a:latin typeface="Arial"/>
                <a:ea typeface="Arial"/>
                <a:cs typeface="Arial"/>
                <a:sym typeface="Arial"/>
              </a:defRPr>
            </a:lvl2pPr>
            <a:lvl3pPr marL="1371600" marR="0" lvl="2" indent="-342900" algn="l" rtl="0">
              <a:lnSpc>
                <a:spcPct val="90000"/>
              </a:lnSpc>
              <a:spcBef>
                <a:spcPts val="600"/>
              </a:spcBef>
              <a:spcAft>
                <a:spcPts val="0"/>
              </a:spcAft>
              <a:buClr>
                <a:schemeClr val="dk1"/>
              </a:buClr>
              <a:buSzPts val="18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6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6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6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6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6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6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marL="0" indent="0">
              <a:spcBef>
                <a:spcPts val="0"/>
              </a:spcBef>
              <a:buSzPts val="2800"/>
              <a:buNone/>
            </a:pPr>
            <a:r>
              <a:rPr lang="en-US"/>
              <a:t>Summarize large piece of text or document into smaller piece by retaining the key point:</a:t>
            </a:r>
          </a:p>
          <a:p>
            <a:pPr marL="0" indent="0">
              <a:spcBef>
                <a:spcPts val="0"/>
              </a:spcBef>
              <a:buSzPts val="2800"/>
              <a:buNone/>
            </a:pPr>
            <a:endParaRPr lang="en-US"/>
          </a:p>
          <a:p>
            <a:pPr marL="0" indent="0">
              <a:spcBef>
                <a:spcPts val="0"/>
              </a:spcBef>
              <a:buSzPts val="2800"/>
              <a:buNone/>
            </a:pPr>
            <a:endParaRPr lang="en-US"/>
          </a:p>
          <a:p>
            <a:pPr marL="914400" lvl="2">
              <a:spcBef>
                <a:spcPts val="0"/>
              </a:spcBef>
              <a:buSzPts val="2800"/>
            </a:pPr>
            <a:r>
              <a:rPr lang="en-US" sz="2400"/>
              <a:t>Summarize email, documents and meeting notes</a:t>
            </a:r>
          </a:p>
          <a:p>
            <a:pPr marL="914400" lvl="2">
              <a:spcBef>
                <a:spcPts val="0"/>
              </a:spcBef>
              <a:buClr>
                <a:srgbClr val="000000"/>
              </a:buClr>
              <a:buSzPts val="2800"/>
            </a:pPr>
            <a:r>
              <a:rPr lang="en-US" sz="2400"/>
              <a:t>Summarize complex legal, policy and regulation documents</a:t>
            </a:r>
          </a:p>
          <a:p>
            <a:pPr marL="914400" lvl="2">
              <a:spcBef>
                <a:spcPts val="0"/>
              </a:spcBef>
              <a:buClr>
                <a:srgbClr val="000000"/>
              </a:buClr>
              <a:buSzPts val="2800"/>
            </a:pPr>
            <a:r>
              <a:rPr lang="en-US" sz="2400"/>
              <a:t>Summarize feedbacks, description and report</a:t>
            </a:r>
          </a:p>
          <a:p>
            <a:pPr marL="0" indent="0" algn="ctr">
              <a:spcBef>
                <a:spcPts val="0"/>
              </a:spcBef>
              <a:buClr>
                <a:prstClr val="black"/>
              </a:buClr>
              <a:buSzPts val="2800"/>
              <a:buNone/>
            </a:pPr>
            <a:endParaRPr lang="en-US"/>
          </a:p>
          <a:p>
            <a:pPr indent="-457200">
              <a:spcBef>
                <a:spcPts val="0"/>
              </a:spcBef>
              <a:buClr>
                <a:srgbClr val="000000"/>
              </a:buClr>
              <a:buSzPts val="2800"/>
            </a:pPr>
            <a:endParaRPr lang="en-US"/>
          </a:p>
        </p:txBody>
      </p:sp>
      <p:sp>
        <p:nvSpPr>
          <p:cNvPr id="4" name="Footer Placeholder 3">
            <a:extLst>
              <a:ext uri="{FF2B5EF4-FFF2-40B4-BE49-F238E27FC236}">
                <a16:creationId xmlns:a16="http://schemas.microsoft.com/office/drawing/2014/main" id="{6606CE08-BFB2-910C-34C7-686155812C4D}"/>
              </a:ext>
            </a:extLst>
          </p:cNvPr>
          <p:cNvSpPr>
            <a:spLocks noGrp="1"/>
          </p:cNvSpPr>
          <p:nvPr>
            <p:ph type="ftr" sz="quarter" idx="11"/>
          </p:nvPr>
        </p:nvSpPr>
        <p:spPr/>
        <p:txBody>
          <a:bodyPr/>
          <a:lstStyle/>
          <a:p>
            <a:r>
              <a:rPr lang="en-US"/>
              <a:t>Navigating the Future of Learning </a:t>
            </a:r>
          </a:p>
        </p:txBody>
      </p:sp>
    </p:spTree>
    <p:extLst>
      <p:ext uri="{BB962C8B-B14F-4D97-AF65-F5344CB8AC3E}">
        <p14:creationId xmlns:p14="http://schemas.microsoft.com/office/powerpoint/2010/main" val="441228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6A7FE8-367F-5863-DD91-4800DF67DCBA}"/>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72EC99D1-8FB2-F8D1-AD9F-181DB8CC7609}"/>
              </a:ext>
            </a:extLst>
          </p:cNvPr>
          <p:cNvSpPr/>
          <p:nvPr/>
        </p:nvSpPr>
        <p:spPr>
          <a:xfrm>
            <a:off x="0" y="1"/>
            <a:ext cx="1126638" cy="6858000"/>
          </a:xfrm>
          <a:prstGeom prst="rect">
            <a:avLst/>
          </a:prstGeom>
          <a:solidFill>
            <a:srgbClr val="D7C05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AF1B99DB-07B4-688B-F139-85337B7C1B84}"/>
              </a:ext>
            </a:extLst>
          </p:cNvPr>
          <p:cNvSpPr/>
          <p:nvPr/>
        </p:nvSpPr>
        <p:spPr>
          <a:xfrm>
            <a:off x="565288" y="0"/>
            <a:ext cx="549447" cy="6858000"/>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927A85BB-1C62-00EE-BBDF-1BE2E4785726}"/>
              </a:ext>
            </a:extLst>
          </p:cNvPr>
          <p:cNvSpPr txBox="1"/>
          <p:nvPr/>
        </p:nvSpPr>
        <p:spPr>
          <a:xfrm>
            <a:off x="601006" y="42718"/>
            <a:ext cx="442291" cy="707886"/>
          </a:xfrm>
          <a:prstGeom prst="rect">
            <a:avLst/>
          </a:prstGeom>
          <a:noFill/>
        </p:spPr>
        <p:txBody>
          <a:bodyPr wrap="square" rtlCol="0">
            <a:spAutoFit/>
          </a:bodyPr>
          <a:lstStyle/>
          <a:p>
            <a:r>
              <a:rPr lang="el-GR" sz="4000">
                <a:solidFill>
                  <a:srgbClr val="D7C055"/>
                </a:solidFill>
              </a:rPr>
              <a:t>π</a:t>
            </a:r>
            <a:endParaRPr lang="en-US" sz="4000">
              <a:solidFill>
                <a:srgbClr val="D7C055"/>
              </a:solidFill>
            </a:endParaRPr>
          </a:p>
        </p:txBody>
      </p:sp>
      <p:pic>
        <p:nvPicPr>
          <p:cNvPr id="10" name="Picture 9" descr="A logo with lines in a black background&#10;&#10;Description automatically generated">
            <a:extLst>
              <a:ext uri="{FF2B5EF4-FFF2-40B4-BE49-F238E27FC236}">
                <a16:creationId xmlns:a16="http://schemas.microsoft.com/office/drawing/2014/main" id="{E2740ACC-E986-B275-9734-6DBB6A22D9C9}"/>
              </a:ext>
            </a:extLst>
          </p:cNvPr>
          <p:cNvPicPr>
            <a:picLocks noChangeAspect="1"/>
          </p:cNvPicPr>
          <p:nvPr/>
        </p:nvPicPr>
        <p:blipFill>
          <a:blip r:embed="rId2"/>
          <a:stretch>
            <a:fillRect/>
          </a:stretch>
        </p:blipFill>
        <p:spPr>
          <a:xfrm>
            <a:off x="11202642" y="-205416"/>
            <a:ext cx="1217233" cy="1205327"/>
          </a:xfrm>
          <a:prstGeom prst="rect">
            <a:avLst/>
          </a:prstGeom>
        </p:spPr>
      </p:pic>
      <p:sp>
        <p:nvSpPr>
          <p:cNvPr id="2" name="Google Shape;149;p2">
            <a:extLst>
              <a:ext uri="{FF2B5EF4-FFF2-40B4-BE49-F238E27FC236}">
                <a16:creationId xmlns:a16="http://schemas.microsoft.com/office/drawing/2014/main" id="{6B1CDDFB-98B4-901D-3851-7679C0D80E70}"/>
              </a:ext>
            </a:extLst>
          </p:cNvPr>
          <p:cNvSpPr txBox="1">
            <a:spLocks noGrp="1"/>
          </p:cNvSpPr>
          <p:nvPr/>
        </p:nvSpPr>
        <p:spPr>
          <a:xfrm>
            <a:off x="1593436" y="177800"/>
            <a:ext cx="9782801" cy="1239837"/>
          </a:xfrm>
          <a:prstGeom prst="rect">
            <a:avLst/>
          </a:prstGeom>
          <a:noFill/>
          <a:ln>
            <a:noFill/>
          </a:ln>
        </p:spPr>
        <p:txBody>
          <a:bodyPr spcFirstLastPara="1" wrap="square" lIns="91425" tIns="45700" rIns="91425" bIns="45700" anchor="b"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343F49"/>
              </a:buClr>
              <a:buSzPts val="1800"/>
              <a:buFont typeface="Arial"/>
              <a:buNone/>
              <a:defRPr sz="3600" b="0" i="0" u="none" strike="noStrike" cap="none">
                <a:solidFill>
                  <a:srgbClr val="343F49"/>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buSzPts val="3600"/>
            </a:pPr>
            <a:r>
              <a:rPr lang="en-US" b="1">
                <a:solidFill>
                  <a:schemeClr val="tx1"/>
                </a:solidFill>
              </a:rPr>
              <a:t>Task: Search or Extraction</a:t>
            </a:r>
          </a:p>
        </p:txBody>
      </p:sp>
      <p:sp>
        <p:nvSpPr>
          <p:cNvPr id="3" name="Google Shape;150;p2">
            <a:extLst>
              <a:ext uri="{FF2B5EF4-FFF2-40B4-BE49-F238E27FC236}">
                <a16:creationId xmlns:a16="http://schemas.microsoft.com/office/drawing/2014/main" id="{6262E06E-5D32-C827-6B9A-61796141A440}"/>
              </a:ext>
            </a:extLst>
          </p:cNvPr>
          <p:cNvSpPr txBox="1">
            <a:spLocks noGrp="1"/>
          </p:cNvSpPr>
          <p:nvPr/>
        </p:nvSpPr>
        <p:spPr>
          <a:xfrm>
            <a:off x="1593436" y="1600200"/>
            <a:ext cx="9782801" cy="4572000"/>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400"/>
              </a:spcBef>
              <a:spcAft>
                <a:spcPts val="0"/>
              </a:spcAft>
              <a:buClr>
                <a:schemeClr val="dk1"/>
              </a:buClr>
              <a:buSzPts val="1800"/>
              <a:buFont typeface="Arial"/>
              <a:buChar char="›"/>
              <a:defRPr sz="2800" b="0" i="0" u="none" strike="noStrike" cap="none">
                <a:solidFill>
                  <a:schemeClr val="dk1"/>
                </a:solidFill>
                <a:latin typeface="Arial"/>
                <a:ea typeface="Arial"/>
                <a:cs typeface="Arial"/>
                <a:sym typeface="Arial"/>
              </a:defRPr>
            </a:lvl1pPr>
            <a:lvl2pPr marL="914400" marR="0" lvl="1" indent="-342900" algn="l" rtl="0">
              <a:lnSpc>
                <a:spcPct val="90000"/>
              </a:lnSpc>
              <a:spcBef>
                <a:spcPts val="600"/>
              </a:spcBef>
              <a:spcAft>
                <a:spcPts val="0"/>
              </a:spcAft>
              <a:buClr>
                <a:schemeClr val="dk1"/>
              </a:buClr>
              <a:buSzPts val="1800"/>
              <a:buFont typeface="Arial"/>
              <a:buChar char="–"/>
              <a:defRPr sz="2400" b="0" i="0" u="none" strike="noStrike" cap="none">
                <a:solidFill>
                  <a:schemeClr val="dk1"/>
                </a:solidFill>
                <a:latin typeface="Arial"/>
                <a:ea typeface="Arial"/>
                <a:cs typeface="Arial"/>
                <a:sym typeface="Arial"/>
              </a:defRPr>
            </a:lvl2pPr>
            <a:lvl3pPr marL="1371600" marR="0" lvl="2" indent="-342900" algn="l" rtl="0">
              <a:lnSpc>
                <a:spcPct val="90000"/>
              </a:lnSpc>
              <a:spcBef>
                <a:spcPts val="600"/>
              </a:spcBef>
              <a:spcAft>
                <a:spcPts val="0"/>
              </a:spcAft>
              <a:buClr>
                <a:schemeClr val="dk1"/>
              </a:buClr>
              <a:buSzPts val="18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6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6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6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6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6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6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marL="0" indent="0">
              <a:spcBef>
                <a:spcPts val="0"/>
              </a:spcBef>
              <a:buSzPts val="2800"/>
              <a:buNone/>
            </a:pPr>
            <a:r>
              <a:rPr lang="en-US" dirty="0"/>
              <a:t>Search for or extract relevant text, numbers or data from a large corpus of text:</a:t>
            </a:r>
          </a:p>
          <a:p>
            <a:pPr marL="0" indent="0">
              <a:spcBef>
                <a:spcPts val="0"/>
              </a:spcBef>
              <a:buSzPts val="2800"/>
              <a:buNone/>
            </a:pPr>
            <a:endParaRPr lang="en-US"/>
          </a:p>
          <a:p>
            <a:pPr marL="0" indent="0">
              <a:spcBef>
                <a:spcPts val="0"/>
              </a:spcBef>
              <a:buSzPts val="2800"/>
              <a:buNone/>
            </a:pPr>
            <a:endParaRPr lang="en-US"/>
          </a:p>
          <a:p>
            <a:pPr marL="914400" lvl="2">
              <a:spcBef>
                <a:spcPts val="0"/>
              </a:spcBef>
              <a:buSzPts val="2800"/>
            </a:pPr>
            <a:r>
              <a:rPr lang="en-US" sz="2400" dirty="0"/>
              <a:t>Extract customer journey and life-cycle for product</a:t>
            </a:r>
          </a:p>
          <a:p>
            <a:pPr marL="914400" lvl="2">
              <a:spcBef>
                <a:spcPts val="0"/>
              </a:spcBef>
              <a:buClr>
                <a:srgbClr val="000000"/>
              </a:buClr>
              <a:buSzPts val="2800"/>
            </a:pPr>
            <a:r>
              <a:rPr lang="en-US" sz="2400" dirty="0"/>
              <a:t>Extract relevant information from knowledge base </a:t>
            </a:r>
          </a:p>
          <a:p>
            <a:pPr marL="914400" lvl="2">
              <a:spcBef>
                <a:spcPts val="0"/>
              </a:spcBef>
              <a:buClr>
                <a:srgbClr val="000000"/>
              </a:buClr>
              <a:buSzPts val="2800"/>
            </a:pPr>
            <a:r>
              <a:rPr lang="en-US" sz="2400" dirty="0"/>
              <a:t>Extract relevant piece of information from large document</a:t>
            </a:r>
          </a:p>
          <a:p>
            <a:pPr marL="0" indent="0" algn="ctr">
              <a:spcBef>
                <a:spcPts val="0"/>
              </a:spcBef>
              <a:buClr>
                <a:prstClr val="black"/>
              </a:buClr>
              <a:buSzPts val="2800"/>
              <a:buNone/>
            </a:pPr>
            <a:endParaRPr lang="en-US"/>
          </a:p>
          <a:p>
            <a:pPr indent="-457200">
              <a:spcBef>
                <a:spcPts val="0"/>
              </a:spcBef>
              <a:buClr>
                <a:srgbClr val="000000"/>
              </a:buClr>
              <a:buSzPts val="2800"/>
            </a:pPr>
            <a:endParaRPr lang="en-US"/>
          </a:p>
        </p:txBody>
      </p:sp>
      <p:sp>
        <p:nvSpPr>
          <p:cNvPr id="4" name="Footer Placeholder 3">
            <a:extLst>
              <a:ext uri="{FF2B5EF4-FFF2-40B4-BE49-F238E27FC236}">
                <a16:creationId xmlns:a16="http://schemas.microsoft.com/office/drawing/2014/main" id="{644AC9F3-AC41-06C2-4252-28DD4C4B5578}"/>
              </a:ext>
            </a:extLst>
          </p:cNvPr>
          <p:cNvSpPr>
            <a:spLocks noGrp="1"/>
          </p:cNvSpPr>
          <p:nvPr>
            <p:ph type="ftr" sz="quarter" idx="11"/>
          </p:nvPr>
        </p:nvSpPr>
        <p:spPr/>
        <p:txBody>
          <a:bodyPr/>
          <a:lstStyle/>
          <a:p>
            <a:r>
              <a:rPr lang="en-US"/>
              <a:t>Navigating the Future of Learning </a:t>
            </a:r>
          </a:p>
        </p:txBody>
      </p:sp>
    </p:spTree>
    <p:extLst>
      <p:ext uri="{BB962C8B-B14F-4D97-AF65-F5344CB8AC3E}">
        <p14:creationId xmlns:p14="http://schemas.microsoft.com/office/powerpoint/2010/main" val="3652786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08B380-5238-F0EA-DF3E-C5288DC6AC90}"/>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116FEF90-4116-24C1-7E8C-ADAA469002A6}"/>
              </a:ext>
            </a:extLst>
          </p:cNvPr>
          <p:cNvSpPr/>
          <p:nvPr/>
        </p:nvSpPr>
        <p:spPr>
          <a:xfrm>
            <a:off x="0" y="1"/>
            <a:ext cx="1126638" cy="6858000"/>
          </a:xfrm>
          <a:prstGeom prst="rect">
            <a:avLst/>
          </a:prstGeom>
          <a:solidFill>
            <a:srgbClr val="D7C05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5987183F-8D01-A5E0-E418-C353FF11F9F5}"/>
              </a:ext>
            </a:extLst>
          </p:cNvPr>
          <p:cNvSpPr/>
          <p:nvPr/>
        </p:nvSpPr>
        <p:spPr>
          <a:xfrm>
            <a:off x="565288" y="0"/>
            <a:ext cx="549447" cy="6858000"/>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80BC96A6-31F7-D211-8693-8964644159A7}"/>
              </a:ext>
            </a:extLst>
          </p:cNvPr>
          <p:cNvSpPr txBox="1"/>
          <p:nvPr/>
        </p:nvSpPr>
        <p:spPr>
          <a:xfrm>
            <a:off x="601006" y="42718"/>
            <a:ext cx="442291" cy="707886"/>
          </a:xfrm>
          <a:prstGeom prst="rect">
            <a:avLst/>
          </a:prstGeom>
          <a:noFill/>
        </p:spPr>
        <p:txBody>
          <a:bodyPr wrap="square" rtlCol="0">
            <a:spAutoFit/>
          </a:bodyPr>
          <a:lstStyle/>
          <a:p>
            <a:r>
              <a:rPr lang="el-GR" sz="4000">
                <a:solidFill>
                  <a:srgbClr val="D7C055"/>
                </a:solidFill>
              </a:rPr>
              <a:t>π</a:t>
            </a:r>
            <a:endParaRPr lang="en-US" sz="4000">
              <a:solidFill>
                <a:srgbClr val="D7C055"/>
              </a:solidFill>
            </a:endParaRPr>
          </a:p>
        </p:txBody>
      </p:sp>
      <p:pic>
        <p:nvPicPr>
          <p:cNvPr id="10" name="Picture 9" descr="A logo with lines in a black background&#10;&#10;Description automatically generated">
            <a:extLst>
              <a:ext uri="{FF2B5EF4-FFF2-40B4-BE49-F238E27FC236}">
                <a16:creationId xmlns:a16="http://schemas.microsoft.com/office/drawing/2014/main" id="{4A5E9CAD-C682-EA6D-AA47-8C73ECFC05E9}"/>
              </a:ext>
            </a:extLst>
          </p:cNvPr>
          <p:cNvPicPr>
            <a:picLocks noChangeAspect="1"/>
          </p:cNvPicPr>
          <p:nvPr/>
        </p:nvPicPr>
        <p:blipFill>
          <a:blip r:embed="rId2"/>
          <a:stretch>
            <a:fillRect/>
          </a:stretch>
        </p:blipFill>
        <p:spPr>
          <a:xfrm>
            <a:off x="11202642" y="-205416"/>
            <a:ext cx="1217233" cy="1205327"/>
          </a:xfrm>
          <a:prstGeom prst="rect">
            <a:avLst/>
          </a:prstGeom>
        </p:spPr>
      </p:pic>
      <p:sp>
        <p:nvSpPr>
          <p:cNvPr id="2" name="Google Shape;149;p2">
            <a:extLst>
              <a:ext uri="{FF2B5EF4-FFF2-40B4-BE49-F238E27FC236}">
                <a16:creationId xmlns:a16="http://schemas.microsoft.com/office/drawing/2014/main" id="{F6413B35-405D-67CA-A37D-E3BA832C7E29}"/>
              </a:ext>
            </a:extLst>
          </p:cNvPr>
          <p:cNvSpPr txBox="1">
            <a:spLocks noGrp="1"/>
          </p:cNvSpPr>
          <p:nvPr/>
        </p:nvSpPr>
        <p:spPr>
          <a:xfrm>
            <a:off x="1593436" y="177800"/>
            <a:ext cx="9782801" cy="1239837"/>
          </a:xfrm>
          <a:prstGeom prst="rect">
            <a:avLst/>
          </a:prstGeom>
          <a:noFill/>
          <a:ln>
            <a:noFill/>
          </a:ln>
        </p:spPr>
        <p:txBody>
          <a:bodyPr spcFirstLastPara="1" wrap="square" lIns="91425" tIns="45700" rIns="91425" bIns="45700" anchor="b"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343F49"/>
              </a:buClr>
              <a:buSzPts val="1800"/>
              <a:buFont typeface="Arial"/>
              <a:buNone/>
              <a:defRPr sz="3600" b="0" i="0" u="none" strike="noStrike" cap="none">
                <a:solidFill>
                  <a:srgbClr val="343F49"/>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buSzPts val="3600"/>
            </a:pPr>
            <a:r>
              <a:rPr lang="en-US" b="1">
                <a:solidFill>
                  <a:schemeClr val="tx1"/>
                </a:solidFill>
              </a:rPr>
              <a:t>Task: Classification or Tagging</a:t>
            </a:r>
          </a:p>
        </p:txBody>
      </p:sp>
      <p:sp>
        <p:nvSpPr>
          <p:cNvPr id="3" name="Google Shape;150;p2">
            <a:extLst>
              <a:ext uri="{FF2B5EF4-FFF2-40B4-BE49-F238E27FC236}">
                <a16:creationId xmlns:a16="http://schemas.microsoft.com/office/drawing/2014/main" id="{2B3EBABA-22D8-BC75-952F-7420C9DC031E}"/>
              </a:ext>
            </a:extLst>
          </p:cNvPr>
          <p:cNvSpPr txBox="1">
            <a:spLocks noGrp="1"/>
          </p:cNvSpPr>
          <p:nvPr/>
        </p:nvSpPr>
        <p:spPr>
          <a:xfrm>
            <a:off x="1593436" y="1600200"/>
            <a:ext cx="9782801" cy="4572000"/>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400"/>
              </a:spcBef>
              <a:spcAft>
                <a:spcPts val="0"/>
              </a:spcAft>
              <a:buClr>
                <a:schemeClr val="dk1"/>
              </a:buClr>
              <a:buSzPts val="1800"/>
              <a:buFont typeface="Arial"/>
              <a:buChar char="›"/>
              <a:defRPr sz="2800" b="0" i="0" u="none" strike="noStrike" cap="none">
                <a:solidFill>
                  <a:schemeClr val="dk1"/>
                </a:solidFill>
                <a:latin typeface="Arial"/>
                <a:ea typeface="Arial"/>
                <a:cs typeface="Arial"/>
                <a:sym typeface="Arial"/>
              </a:defRPr>
            </a:lvl1pPr>
            <a:lvl2pPr marL="914400" marR="0" lvl="1" indent="-342900" algn="l" rtl="0">
              <a:lnSpc>
                <a:spcPct val="90000"/>
              </a:lnSpc>
              <a:spcBef>
                <a:spcPts val="600"/>
              </a:spcBef>
              <a:spcAft>
                <a:spcPts val="0"/>
              </a:spcAft>
              <a:buClr>
                <a:schemeClr val="dk1"/>
              </a:buClr>
              <a:buSzPts val="1800"/>
              <a:buFont typeface="Arial"/>
              <a:buChar char="–"/>
              <a:defRPr sz="2400" b="0" i="0" u="none" strike="noStrike" cap="none">
                <a:solidFill>
                  <a:schemeClr val="dk1"/>
                </a:solidFill>
                <a:latin typeface="Arial"/>
                <a:ea typeface="Arial"/>
                <a:cs typeface="Arial"/>
                <a:sym typeface="Arial"/>
              </a:defRPr>
            </a:lvl2pPr>
            <a:lvl3pPr marL="1371600" marR="0" lvl="2" indent="-342900" algn="l" rtl="0">
              <a:lnSpc>
                <a:spcPct val="90000"/>
              </a:lnSpc>
              <a:spcBef>
                <a:spcPts val="600"/>
              </a:spcBef>
              <a:spcAft>
                <a:spcPts val="0"/>
              </a:spcAft>
              <a:buClr>
                <a:schemeClr val="dk1"/>
              </a:buClr>
              <a:buSzPts val="18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6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6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6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6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6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6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marL="0" indent="0">
              <a:spcBef>
                <a:spcPts val="0"/>
              </a:spcBef>
              <a:buSzPts val="2800"/>
              <a:buNone/>
            </a:pPr>
            <a:r>
              <a:rPr lang="en-US"/>
              <a:t>Classify, tag of cluster text or documents as per your defined categories:</a:t>
            </a:r>
          </a:p>
          <a:p>
            <a:pPr marL="0" indent="0">
              <a:spcBef>
                <a:spcPts val="0"/>
              </a:spcBef>
              <a:buSzPts val="2800"/>
              <a:buNone/>
            </a:pPr>
            <a:endParaRPr lang="en-US"/>
          </a:p>
          <a:p>
            <a:pPr marL="0" indent="0">
              <a:spcBef>
                <a:spcPts val="0"/>
              </a:spcBef>
              <a:buSzPts val="2800"/>
              <a:buNone/>
            </a:pPr>
            <a:endParaRPr lang="en-US"/>
          </a:p>
          <a:p>
            <a:pPr marL="914400" lvl="2">
              <a:spcBef>
                <a:spcPts val="0"/>
              </a:spcBef>
              <a:buSzPts val="2800"/>
            </a:pPr>
            <a:r>
              <a:rPr lang="en-US" sz="2400"/>
              <a:t>Classify review</a:t>
            </a:r>
          </a:p>
          <a:p>
            <a:pPr marL="914400" lvl="2">
              <a:spcBef>
                <a:spcPts val="0"/>
              </a:spcBef>
              <a:buClr>
                <a:srgbClr val="000000"/>
              </a:buClr>
              <a:buSzPts val="2800"/>
            </a:pPr>
            <a:r>
              <a:rPr lang="en-US" sz="2400"/>
              <a:t>Classify news and blog</a:t>
            </a:r>
          </a:p>
          <a:p>
            <a:pPr marL="914400" lvl="2">
              <a:spcBef>
                <a:spcPts val="0"/>
              </a:spcBef>
              <a:buClr>
                <a:srgbClr val="000000"/>
              </a:buClr>
              <a:buSzPts val="2800"/>
            </a:pPr>
            <a:r>
              <a:rPr lang="en-US" sz="2400"/>
              <a:t>Classify product</a:t>
            </a:r>
          </a:p>
          <a:p>
            <a:pPr marL="0" indent="0" algn="ctr">
              <a:spcBef>
                <a:spcPts val="0"/>
              </a:spcBef>
              <a:buClr>
                <a:prstClr val="black"/>
              </a:buClr>
              <a:buSzPts val="2800"/>
              <a:buNone/>
            </a:pPr>
            <a:endParaRPr lang="en-US"/>
          </a:p>
          <a:p>
            <a:pPr indent="-457200">
              <a:spcBef>
                <a:spcPts val="0"/>
              </a:spcBef>
              <a:buClr>
                <a:srgbClr val="000000"/>
              </a:buClr>
              <a:buSzPts val="2800"/>
            </a:pPr>
            <a:endParaRPr lang="en-US"/>
          </a:p>
        </p:txBody>
      </p:sp>
      <p:sp>
        <p:nvSpPr>
          <p:cNvPr id="4" name="Footer Placeholder 3">
            <a:extLst>
              <a:ext uri="{FF2B5EF4-FFF2-40B4-BE49-F238E27FC236}">
                <a16:creationId xmlns:a16="http://schemas.microsoft.com/office/drawing/2014/main" id="{D961437B-5305-BC59-79C1-933ACC469E49}"/>
              </a:ext>
            </a:extLst>
          </p:cNvPr>
          <p:cNvSpPr>
            <a:spLocks noGrp="1"/>
          </p:cNvSpPr>
          <p:nvPr>
            <p:ph type="ftr" sz="quarter" idx="11"/>
          </p:nvPr>
        </p:nvSpPr>
        <p:spPr/>
        <p:txBody>
          <a:bodyPr/>
          <a:lstStyle/>
          <a:p>
            <a:r>
              <a:rPr lang="en-US"/>
              <a:t>Navigating the Future of Learning </a:t>
            </a:r>
          </a:p>
        </p:txBody>
      </p:sp>
    </p:spTree>
    <p:extLst>
      <p:ext uri="{BB962C8B-B14F-4D97-AF65-F5344CB8AC3E}">
        <p14:creationId xmlns:p14="http://schemas.microsoft.com/office/powerpoint/2010/main" val="2199237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128740-4C0F-200F-DD21-D1DDCD0114A0}"/>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7F45D5F2-99CA-C554-7473-74FA359A0AC1}"/>
              </a:ext>
            </a:extLst>
          </p:cNvPr>
          <p:cNvSpPr/>
          <p:nvPr/>
        </p:nvSpPr>
        <p:spPr>
          <a:xfrm>
            <a:off x="0" y="1"/>
            <a:ext cx="1126638" cy="6858000"/>
          </a:xfrm>
          <a:prstGeom prst="rect">
            <a:avLst/>
          </a:prstGeom>
          <a:solidFill>
            <a:srgbClr val="D7C05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793011D3-D289-3E2B-DD50-5A6F5BAD3351}"/>
              </a:ext>
            </a:extLst>
          </p:cNvPr>
          <p:cNvSpPr/>
          <p:nvPr/>
        </p:nvSpPr>
        <p:spPr>
          <a:xfrm>
            <a:off x="565288" y="0"/>
            <a:ext cx="549447" cy="6858000"/>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456147B6-1A27-C61B-9D76-CDE0B1A29888}"/>
              </a:ext>
            </a:extLst>
          </p:cNvPr>
          <p:cNvSpPr txBox="1"/>
          <p:nvPr/>
        </p:nvSpPr>
        <p:spPr>
          <a:xfrm>
            <a:off x="601006" y="42718"/>
            <a:ext cx="442291" cy="707886"/>
          </a:xfrm>
          <a:prstGeom prst="rect">
            <a:avLst/>
          </a:prstGeom>
          <a:noFill/>
        </p:spPr>
        <p:txBody>
          <a:bodyPr wrap="square" rtlCol="0">
            <a:spAutoFit/>
          </a:bodyPr>
          <a:lstStyle/>
          <a:p>
            <a:r>
              <a:rPr lang="el-GR" sz="4000">
                <a:solidFill>
                  <a:srgbClr val="D7C055"/>
                </a:solidFill>
              </a:rPr>
              <a:t>π</a:t>
            </a:r>
            <a:endParaRPr lang="en-US" sz="4000">
              <a:solidFill>
                <a:srgbClr val="D7C055"/>
              </a:solidFill>
            </a:endParaRPr>
          </a:p>
        </p:txBody>
      </p:sp>
      <p:pic>
        <p:nvPicPr>
          <p:cNvPr id="10" name="Picture 9" descr="A logo with lines in a black background&#10;&#10;Description automatically generated">
            <a:extLst>
              <a:ext uri="{FF2B5EF4-FFF2-40B4-BE49-F238E27FC236}">
                <a16:creationId xmlns:a16="http://schemas.microsoft.com/office/drawing/2014/main" id="{AA55B8F8-6A49-B330-7746-3096EC7F6141}"/>
              </a:ext>
            </a:extLst>
          </p:cNvPr>
          <p:cNvPicPr>
            <a:picLocks noChangeAspect="1"/>
          </p:cNvPicPr>
          <p:nvPr/>
        </p:nvPicPr>
        <p:blipFill>
          <a:blip r:embed="rId2"/>
          <a:stretch>
            <a:fillRect/>
          </a:stretch>
        </p:blipFill>
        <p:spPr>
          <a:xfrm>
            <a:off x="11202642" y="-205416"/>
            <a:ext cx="1217233" cy="1205327"/>
          </a:xfrm>
          <a:prstGeom prst="rect">
            <a:avLst/>
          </a:prstGeom>
        </p:spPr>
      </p:pic>
      <p:sp>
        <p:nvSpPr>
          <p:cNvPr id="2" name="Google Shape;149;p2">
            <a:extLst>
              <a:ext uri="{FF2B5EF4-FFF2-40B4-BE49-F238E27FC236}">
                <a16:creationId xmlns:a16="http://schemas.microsoft.com/office/drawing/2014/main" id="{865C63C3-590D-6F28-33A4-8A390C38DF90}"/>
              </a:ext>
            </a:extLst>
          </p:cNvPr>
          <p:cNvSpPr txBox="1">
            <a:spLocks noGrp="1"/>
          </p:cNvSpPr>
          <p:nvPr/>
        </p:nvSpPr>
        <p:spPr>
          <a:xfrm>
            <a:off x="1593436" y="177800"/>
            <a:ext cx="9782801" cy="1239837"/>
          </a:xfrm>
          <a:prstGeom prst="rect">
            <a:avLst/>
          </a:prstGeom>
          <a:noFill/>
          <a:ln>
            <a:noFill/>
          </a:ln>
        </p:spPr>
        <p:txBody>
          <a:bodyPr spcFirstLastPara="1" wrap="square" lIns="91425" tIns="45700" rIns="91425" bIns="45700" anchor="b"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343F49"/>
              </a:buClr>
              <a:buSzPts val="1800"/>
              <a:buFont typeface="Arial"/>
              <a:buNone/>
              <a:defRPr sz="3600" b="0" i="0" u="none" strike="noStrike" cap="none">
                <a:solidFill>
                  <a:srgbClr val="343F49"/>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buSzPts val="3600"/>
            </a:pPr>
            <a:r>
              <a:rPr lang="en-US" b="1">
                <a:solidFill>
                  <a:schemeClr val="tx1"/>
                </a:solidFill>
              </a:rPr>
              <a:t>Task: Editing or Rewriting</a:t>
            </a:r>
          </a:p>
        </p:txBody>
      </p:sp>
      <p:sp>
        <p:nvSpPr>
          <p:cNvPr id="3" name="Google Shape;150;p2">
            <a:extLst>
              <a:ext uri="{FF2B5EF4-FFF2-40B4-BE49-F238E27FC236}">
                <a16:creationId xmlns:a16="http://schemas.microsoft.com/office/drawing/2014/main" id="{A7E88672-1454-4F62-DF68-70DC3E3BA62C}"/>
              </a:ext>
            </a:extLst>
          </p:cNvPr>
          <p:cNvSpPr txBox="1">
            <a:spLocks noGrp="1"/>
          </p:cNvSpPr>
          <p:nvPr/>
        </p:nvSpPr>
        <p:spPr>
          <a:xfrm>
            <a:off x="1593436" y="1600200"/>
            <a:ext cx="9782801" cy="4572000"/>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400"/>
              </a:spcBef>
              <a:spcAft>
                <a:spcPts val="0"/>
              </a:spcAft>
              <a:buClr>
                <a:schemeClr val="dk1"/>
              </a:buClr>
              <a:buSzPts val="1800"/>
              <a:buFont typeface="Arial"/>
              <a:buChar char="›"/>
              <a:defRPr sz="2800" b="0" i="0" u="none" strike="noStrike" cap="none">
                <a:solidFill>
                  <a:schemeClr val="dk1"/>
                </a:solidFill>
                <a:latin typeface="Arial"/>
                <a:ea typeface="Arial"/>
                <a:cs typeface="Arial"/>
                <a:sym typeface="Arial"/>
              </a:defRPr>
            </a:lvl1pPr>
            <a:lvl2pPr marL="914400" marR="0" lvl="1" indent="-342900" algn="l" rtl="0">
              <a:lnSpc>
                <a:spcPct val="90000"/>
              </a:lnSpc>
              <a:spcBef>
                <a:spcPts val="600"/>
              </a:spcBef>
              <a:spcAft>
                <a:spcPts val="0"/>
              </a:spcAft>
              <a:buClr>
                <a:schemeClr val="dk1"/>
              </a:buClr>
              <a:buSzPts val="1800"/>
              <a:buFont typeface="Arial"/>
              <a:buChar char="–"/>
              <a:defRPr sz="2400" b="0" i="0" u="none" strike="noStrike" cap="none">
                <a:solidFill>
                  <a:schemeClr val="dk1"/>
                </a:solidFill>
                <a:latin typeface="Arial"/>
                <a:ea typeface="Arial"/>
                <a:cs typeface="Arial"/>
                <a:sym typeface="Arial"/>
              </a:defRPr>
            </a:lvl2pPr>
            <a:lvl3pPr marL="1371600" marR="0" lvl="2" indent="-342900" algn="l" rtl="0">
              <a:lnSpc>
                <a:spcPct val="90000"/>
              </a:lnSpc>
              <a:spcBef>
                <a:spcPts val="600"/>
              </a:spcBef>
              <a:spcAft>
                <a:spcPts val="0"/>
              </a:spcAft>
              <a:buClr>
                <a:schemeClr val="dk1"/>
              </a:buClr>
              <a:buSzPts val="18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6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6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6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6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6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6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marL="0" indent="0">
              <a:spcBef>
                <a:spcPts val="0"/>
              </a:spcBef>
              <a:buSzPts val="2800"/>
              <a:buNone/>
            </a:pPr>
            <a:r>
              <a:rPr lang="en-US"/>
              <a:t>Edit or re-write existing piece of text in such a way that suit your requirements:</a:t>
            </a:r>
          </a:p>
          <a:p>
            <a:pPr marL="0" indent="0">
              <a:spcBef>
                <a:spcPts val="0"/>
              </a:spcBef>
              <a:buSzPts val="2800"/>
              <a:buNone/>
            </a:pPr>
            <a:endParaRPr lang="en-US"/>
          </a:p>
          <a:p>
            <a:pPr marL="0" indent="0">
              <a:spcBef>
                <a:spcPts val="0"/>
              </a:spcBef>
              <a:buSzPts val="2800"/>
              <a:buNone/>
            </a:pPr>
            <a:endParaRPr lang="en-US"/>
          </a:p>
          <a:p>
            <a:pPr marL="914400" lvl="2">
              <a:spcBef>
                <a:spcPts val="0"/>
              </a:spcBef>
              <a:buSzPts val="2800"/>
            </a:pPr>
            <a:r>
              <a:rPr lang="en-US" sz="2400"/>
              <a:t>Edit text to correct the grammar</a:t>
            </a:r>
          </a:p>
          <a:p>
            <a:pPr marL="914400" lvl="2">
              <a:spcBef>
                <a:spcPts val="0"/>
              </a:spcBef>
              <a:buClr>
                <a:srgbClr val="000000"/>
              </a:buClr>
              <a:buSzPts val="2800"/>
            </a:pPr>
            <a:r>
              <a:rPr lang="en-US" sz="2400"/>
              <a:t>Re-write to change the style and tone</a:t>
            </a:r>
          </a:p>
          <a:p>
            <a:pPr marL="914400" lvl="2">
              <a:spcBef>
                <a:spcPts val="0"/>
              </a:spcBef>
              <a:buClr>
                <a:srgbClr val="000000"/>
              </a:buClr>
              <a:buSzPts val="2800"/>
            </a:pPr>
            <a:r>
              <a:rPr lang="en-US" sz="2400"/>
              <a:t>Edit or re-write campaign for personalize touch in marketing</a:t>
            </a:r>
          </a:p>
          <a:p>
            <a:pPr marL="0" indent="0" algn="ctr">
              <a:spcBef>
                <a:spcPts val="0"/>
              </a:spcBef>
              <a:buClr>
                <a:prstClr val="black"/>
              </a:buClr>
              <a:buSzPts val="2800"/>
              <a:buNone/>
            </a:pPr>
            <a:endParaRPr lang="en-US"/>
          </a:p>
          <a:p>
            <a:pPr indent="-457200">
              <a:spcBef>
                <a:spcPts val="0"/>
              </a:spcBef>
              <a:buClr>
                <a:srgbClr val="000000"/>
              </a:buClr>
              <a:buSzPts val="2800"/>
            </a:pPr>
            <a:endParaRPr lang="en-US"/>
          </a:p>
        </p:txBody>
      </p:sp>
      <p:sp>
        <p:nvSpPr>
          <p:cNvPr id="4" name="Footer Placeholder 3">
            <a:extLst>
              <a:ext uri="{FF2B5EF4-FFF2-40B4-BE49-F238E27FC236}">
                <a16:creationId xmlns:a16="http://schemas.microsoft.com/office/drawing/2014/main" id="{D09C51FC-0412-6C83-8EA1-D038A338B56B}"/>
              </a:ext>
            </a:extLst>
          </p:cNvPr>
          <p:cNvSpPr>
            <a:spLocks noGrp="1"/>
          </p:cNvSpPr>
          <p:nvPr>
            <p:ph type="ftr" sz="quarter" idx="11"/>
          </p:nvPr>
        </p:nvSpPr>
        <p:spPr/>
        <p:txBody>
          <a:bodyPr/>
          <a:lstStyle/>
          <a:p>
            <a:r>
              <a:rPr lang="en-US"/>
              <a:t>Navigating the Future of Learning </a:t>
            </a:r>
          </a:p>
        </p:txBody>
      </p:sp>
    </p:spTree>
    <p:extLst>
      <p:ext uri="{BB962C8B-B14F-4D97-AF65-F5344CB8AC3E}">
        <p14:creationId xmlns:p14="http://schemas.microsoft.com/office/powerpoint/2010/main" val="819430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B8F3C9-668F-8619-E08E-FA3F32F3AC44}"/>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3EDEC206-6EAC-3110-8A8A-5328A09962DC}"/>
              </a:ext>
            </a:extLst>
          </p:cNvPr>
          <p:cNvSpPr/>
          <p:nvPr/>
        </p:nvSpPr>
        <p:spPr>
          <a:xfrm>
            <a:off x="0" y="1"/>
            <a:ext cx="1126638" cy="6858000"/>
          </a:xfrm>
          <a:prstGeom prst="rect">
            <a:avLst/>
          </a:prstGeom>
          <a:solidFill>
            <a:srgbClr val="D7C05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0FC96DB5-0065-0E43-205B-0736A3615E22}"/>
              </a:ext>
            </a:extLst>
          </p:cNvPr>
          <p:cNvSpPr/>
          <p:nvPr/>
        </p:nvSpPr>
        <p:spPr>
          <a:xfrm>
            <a:off x="565288" y="0"/>
            <a:ext cx="549447" cy="6858000"/>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32833873-F0DE-4886-81E6-5D8FE5E9D903}"/>
              </a:ext>
            </a:extLst>
          </p:cNvPr>
          <p:cNvSpPr txBox="1"/>
          <p:nvPr/>
        </p:nvSpPr>
        <p:spPr>
          <a:xfrm>
            <a:off x="601006" y="42718"/>
            <a:ext cx="442291" cy="707886"/>
          </a:xfrm>
          <a:prstGeom prst="rect">
            <a:avLst/>
          </a:prstGeom>
          <a:noFill/>
        </p:spPr>
        <p:txBody>
          <a:bodyPr wrap="square" rtlCol="0">
            <a:spAutoFit/>
          </a:bodyPr>
          <a:lstStyle/>
          <a:p>
            <a:r>
              <a:rPr lang="el-GR" sz="4000">
                <a:solidFill>
                  <a:srgbClr val="D7C055"/>
                </a:solidFill>
              </a:rPr>
              <a:t>π</a:t>
            </a:r>
            <a:endParaRPr lang="en-US" sz="4000">
              <a:solidFill>
                <a:srgbClr val="D7C055"/>
              </a:solidFill>
            </a:endParaRPr>
          </a:p>
        </p:txBody>
      </p:sp>
      <p:pic>
        <p:nvPicPr>
          <p:cNvPr id="10" name="Picture 9" descr="A logo with lines in a black background&#10;&#10;Description automatically generated">
            <a:extLst>
              <a:ext uri="{FF2B5EF4-FFF2-40B4-BE49-F238E27FC236}">
                <a16:creationId xmlns:a16="http://schemas.microsoft.com/office/drawing/2014/main" id="{C7A1956E-65BF-8D40-8F68-493DE0B5C8B8}"/>
              </a:ext>
            </a:extLst>
          </p:cNvPr>
          <p:cNvPicPr>
            <a:picLocks noChangeAspect="1"/>
          </p:cNvPicPr>
          <p:nvPr/>
        </p:nvPicPr>
        <p:blipFill>
          <a:blip r:embed="rId2"/>
          <a:stretch>
            <a:fillRect/>
          </a:stretch>
        </p:blipFill>
        <p:spPr>
          <a:xfrm>
            <a:off x="11202642" y="-205416"/>
            <a:ext cx="1217233" cy="1205327"/>
          </a:xfrm>
          <a:prstGeom prst="rect">
            <a:avLst/>
          </a:prstGeom>
        </p:spPr>
      </p:pic>
      <p:sp>
        <p:nvSpPr>
          <p:cNvPr id="2" name="Google Shape;149;p2">
            <a:extLst>
              <a:ext uri="{FF2B5EF4-FFF2-40B4-BE49-F238E27FC236}">
                <a16:creationId xmlns:a16="http://schemas.microsoft.com/office/drawing/2014/main" id="{D8C9BA1B-76BD-D159-0C13-50D1C03756DD}"/>
              </a:ext>
            </a:extLst>
          </p:cNvPr>
          <p:cNvSpPr txBox="1">
            <a:spLocks noGrp="1"/>
          </p:cNvSpPr>
          <p:nvPr/>
        </p:nvSpPr>
        <p:spPr>
          <a:xfrm>
            <a:off x="1593436" y="177800"/>
            <a:ext cx="9782801" cy="1239837"/>
          </a:xfrm>
          <a:prstGeom prst="rect">
            <a:avLst/>
          </a:prstGeom>
          <a:noFill/>
          <a:ln>
            <a:noFill/>
          </a:ln>
        </p:spPr>
        <p:txBody>
          <a:bodyPr spcFirstLastPara="1" wrap="square" lIns="91425" tIns="45700" rIns="91425" bIns="45700" anchor="b"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343F49"/>
              </a:buClr>
              <a:buSzPts val="1800"/>
              <a:buFont typeface="Arial"/>
              <a:buNone/>
              <a:defRPr sz="3600" b="0" i="0" u="none" strike="noStrike" cap="none">
                <a:solidFill>
                  <a:srgbClr val="343F49"/>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buSzPts val="3600"/>
            </a:pPr>
            <a:r>
              <a:rPr lang="en-US" b="1">
                <a:solidFill>
                  <a:schemeClr val="tx1"/>
                </a:solidFill>
              </a:rPr>
              <a:t>Task: Analysis or Interpretation</a:t>
            </a:r>
          </a:p>
        </p:txBody>
      </p:sp>
      <p:sp>
        <p:nvSpPr>
          <p:cNvPr id="3" name="Google Shape;150;p2">
            <a:extLst>
              <a:ext uri="{FF2B5EF4-FFF2-40B4-BE49-F238E27FC236}">
                <a16:creationId xmlns:a16="http://schemas.microsoft.com/office/drawing/2014/main" id="{A14B4BB1-2784-81F7-2495-E0CBFF444800}"/>
              </a:ext>
            </a:extLst>
          </p:cNvPr>
          <p:cNvSpPr txBox="1">
            <a:spLocks noGrp="1"/>
          </p:cNvSpPr>
          <p:nvPr/>
        </p:nvSpPr>
        <p:spPr>
          <a:xfrm>
            <a:off x="1593436" y="1600200"/>
            <a:ext cx="9782801" cy="4572000"/>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400"/>
              </a:spcBef>
              <a:spcAft>
                <a:spcPts val="0"/>
              </a:spcAft>
              <a:buClr>
                <a:schemeClr val="dk1"/>
              </a:buClr>
              <a:buSzPts val="1800"/>
              <a:buFont typeface="Arial"/>
              <a:buChar char="›"/>
              <a:defRPr sz="2800" b="0" i="0" u="none" strike="noStrike" cap="none">
                <a:solidFill>
                  <a:schemeClr val="dk1"/>
                </a:solidFill>
                <a:latin typeface="Arial"/>
                <a:ea typeface="Arial"/>
                <a:cs typeface="Arial"/>
                <a:sym typeface="Arial"/>
              </a:defRPr>
            </a:lvl1pPr>
            <a:lvl2pPr marL="914400" marR="0" lvl="1" indent="-342900" algn="l" rtl="0">
              <a:lnSpc>
                <a:spcPct val="90000"/>
              </a:lnSpc>
              <a:spcBef>
                <a:spcPts val="600"/>
              </a:spcBef>
              <a:spcAft>
                <a:spcPts val="0"/>
              </a:spcAft>
              <a:buClr>
                <a:schemeClr val="dk1"/>
              </a:buClr>
              <a:buSzPts val="1800"/>
              <a:buFont typeface="Arial"/>
              <a:buChar char="–"/>
              <a:defRPr sz="2400" b="0" i="0" u="none" strike="noStrike" cap="none">
                <a:solidFill>
                  <a:schemeClr val="dk1"/>
                </a:solidFill>
                <a:latin typeface="Arial"/>
                <a:ea typeface="Arial"/>
                <a:cs typeface="Arial"/>
                <a:sym typeface="Arial"/>
              </a:defRPr>
            </a:lvl2pPr>
            <a:lvl3pPr marL="1371600" marR="0" lvl="2" indent="-342900" algn="l" rtl="0">
              <a:lnSpc>
                <a:spcPct val="90000"/>
              </a:lnSpc>
              <a:spcBef>
                <a:spcPts val="600"/>
              </a:spcBef>
              <a:spcAft>
                <a:spcPts val="0"/>
              </a:spcAft>
              <a:buClr>
                <a:schemeClr val="dk1"/>
              </a:buClr>
              <a:buSzPts val="18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6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6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6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6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6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6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marL="0" indent="0">
              <a:spcBef>
                <a:spcPts val="0"/>
              </a:spcBef>
              <a:buSzPts val="2800"/>
              <a:buNone/>
            </a:pPr>
            <a:r>
              <a:rPr lang="en-US"/>
              <a:t>Analyse or interpret a large piece of text to get the relevant insight:</a:t>
            </a:r>
          </a:p>
          <a:p>
            <a:pPr marL="0" indent="0">
              <a:spcBef>
                <a:spcPts val="0"/>
              </a:spcBef>
              <a:buSzPts val="2800"/>
              <a:buNone/>
            </a:pPr>
            <a:endParaRPr lang="en-US"/>
          </a:p>
          <a:p>
            <a:pPr marL="0" indent="0">
              <a:spcBef>
                <a:spcPts val="0"/>
              </a:spcBef>
              <a:buSzPts val="2800"/>
              <a:buNone/>
            </a:pPr>
            <a:endParaRPr lang="en-US"/>
          </a:p>
          <a:p>
            <a:pPr marL="914400" lvl="2">
              <a:spcBef>
                <a:spcPts val="0"/>
              </a:spcBef>
              <a:buSzPts val="2800"/>
            </a:pPr>
            <a:r>
              <a:rPr lang="en-US" sz="2400"/>
              <a:t>Analyse customer call and feedback to find customer issue</a:t>
            </a:r>
          </a:p>
          <a:p>
            <a:pPr marL="914400" lvl="2">
              <a:spcBef>
                <a:spcPts val="0"/>
              </a:spcBef>
              <a:buClr>
                <a:srgbClr val="000000"/>
              </a:buClr>
              <a:buSzPts val="2800"/>
            </a:pPr>
            <a:r>
              <a:rPr lang="en-US" sz="2400"/>
              <a:t>Analyse and interpret financial data</a:t>
            </a:r>
          </a:p>
          <a:p>
            <a:pPr marL="914400" lvl="2">
              <a:spcBef>
                <a:spcPts val="0"/>
              </a:spcBef>
              <a:buClr>
                <a:srgbClr val="000000"/>
              </a:buClr>
              <a:buSzPts val="2800"/>
            </a:pPr>
            <a:r>
              <a:rPr lang="en-US" sz="2400"/>
              <a:t>Analyse code for root cause and automation</a:t>
            </a:r>
          </a:p>
          <a:p>
            <a:pPr marL="0" indent="0" algn="ctr">
              <a:spcBef>
                <a:spcPts val="0"/>
              </a:spcBef>
              <a:buClr>
                <a:prstClr val="black"/>
              </a:buClr>
              <a:buSzPts val="2800"/>
              <a:buNone/>
            </a:pPr>
            <a:endParaRPr lang="en-US"/>
          </a:p>
          <a:p>
            <a:pPr indent="-457200">
              <a:spcBef>
                <a:spcPts val="0"/>
              </a:spcBef>
              <a:buClr>
                <a:srgbClr val="000000"/>
              </a:buClr>
              <a:buSzPts val="2800"/>
            </a:pPr>
            <a:endParaRPr lang="en-US"/>
          </a:p>
        </p:txBody>
      </p:sp>
      <p:sp>
        <p:nvSpPr>
          <p:cNvPr id="4" name="Footer Placeholder 3">
            <a:extLst>
              <a:ext uri="{FF2B5EF4-FFF2-40B4-BE49-F238E27FC236}">
                <a16:creationId xmlns:a16="http://schemas.microsoft.com/office/drawing/2014/main" id="{696C4920-E4FE-606A-1F56-85A336D6C218}"/>
              </a:ext>
            </a:extLst>
          </p:cNvPr>
          <p:cNvSpPr>
            <a:spLocks noGrp="1"/>
          </p:cNvSpPr>
          <p:nvPr>
            <p:ph type="ftr" sz="quarter" idx="11"/>
          </p:nvPr>
        </p:nvSpPr>
        <p:spPr/>
        <p:txBody>
          <a:bodyPr/>
          <a:lstStyle/>
          <a:p>
            <a:r>
              <a:rPr lang="en-US"/>
              <a:t>Navigating the Future of Learning </a:t>
            </a:r>
          </a:p>
        </p:txBody>
      </p:sp>
    </p:spTree>
    <p:extLst>
      <p:ext uri="{BB962C8B-B14F-4D97-AF65-F5344CB8AC3E}">
        <p14:creationId xmlns:p14="http://schemas.microsoft.com/office/powerpoint/2010/main" val="565481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D91AF1-691C-7C70-9C7D-A32DD9F8B292}"/>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BEDA6E22-0BAA-C712-70B4-24470BF37131}"/>
              </a:ext>
            </a:extLst>
          </p:cNvPr>
          <p:cNvSpPr/>
          <p:nvPr/>
        </p:nvSpPr>
        <p:spPr>
          <a:xfrm>
            <a:off x="0" y="1"/>
            <a:ext cx="1126638" cy="6858000"/>
          </a:xfrm>
          <a:prstGeom prst="rect">
            <a:avLst/>
          </a:prstGeom>
          <a:solidFill>
            <a:srgbClr val="D7C05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D625108A-85A7-D923-8102-0D15D180C048}"/>
              </a:ext>
            </a:extLst>
          </p:cNvPr>
          <p:cNvSpPr/>
          <p:nvPr/>
        </p:nvSpPr>
        <p:spPr>
          <a:xfrm>
            <a:off x="565288" y="0"/>
            <a:ext cx="549447" cy="6858000"/>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84353969-2C17-043D-0E99-769C5260D489}"/>
              </a:ext>
            </a:extLst>
          </p:cNvPr>
          <p:cNvSpPr txBox="1"/>
          <p:nvPr/>
        </p:nvSpPr>
        <p:spPr>
          <a:xfrm>
            <a:off x="601006" y="42718"/>
            <a:ext cx="442291" cy="707886"/>
          </a:xfrm>
          <a:prstGeom prst="rect">
            <a:avLst/>
          </a:prstGeom>
          <a:noFill/>
        </p:spPr>
        <p:txBody>
          <a:bodyPr wrap="square" rtlCol="0">
            <a:spAutoFit/>
          </a:bodyPr>
          <a:lstStyle/>
          <a:p>
            <a:r>
              <a:rPr lang="el-GR" sz="4000">
                <a:solidFill>
                  <a:srgbClr val="D7C055"/>
                </a:solidFill>
              </a:rPr>
              <a:t>π</a:t>
            </a:r>
            <a:endParaRPr lang="en-US" sz="4000">
              <a:solidFill>
                <a:srgbClr val="D7C055"/>
              </a:solidFill>
            </a:endParaRPr>
          </a:p>
        </p:txBody>
      </p:sp>
      <p:pic>
        <p:nvPicPr>
          <p:cNvPr id="10" name="Picture 9" descr="A logo with lines in a black background&#10;&#10;Description automatically generated">
            <a:extLst>
              <a:ext uri="{FF2B5EF4-FFF2-40B4-BE49-F238E27FC236}">
                <a16:creationId xmlns:a16="http://schemas.microsoft.com/office/drawing/2014/main" id="{49A12452-78C2-8250-875D-96878C25307E}"/>
              </a:ext>
            </a:extLst>
          </p:cNvPr>
          <p:cNvPicPr>
            <a:picLocks noChangeAspect="1"/>
          </p:cNvPicPr>
          <p:nvPr/>
        </p:nvPicPr>
        <p:blipFill>
          <a:blip r:embed="rId2"/>
          <a:stretch>
            <a:fillRect/>
          </a:stretch>
        </p:blipFill>
        <p:spPr>
          <a:xfrm>
            <a:off x="11202642" y="-205416"/>
            <a:ext cx="1217233" cy="1205327"/>
          </a:xfrm>
          <a:prstGeom prst="rect">
            <a:avLst/>
          </a:prstGeom>
        </p:spPr>
      </p:pic>
      <p:pic>
        <p:nvPicPr>
          <p:cNvPr id="11" name="Picture 10" descr="Q&amp;a - Free education icons">
            <a:extLst>
              <a:ext uri="{FF2B5EF4-FFF2-40B4-BE49-F238E27FC236}">
                <a16:creationId xmlns:a16="http://schemas.microsoft.com/office/drawing/2014/main" id="{A0E06826-8E85-8FD4-A12C-D70C818EF338}"/>
              </a:ext>
            </a:extLst>
          </p:cNvPr>
          <p:cNvPicPr>
            <a:picLocks noChangeAspect="1"/>
          </p:cNvPicPr>
          <p:nvPr/>
        </p:nvPicPr>
        <p:blipFill>
          <a:blip r:embed="rId3"/>
          <a:stretch>
            <a:fillRect/>
          </a:stretch>
        </p:blipFill>
        <p:spPr>
          <a:xfrm>
            <a:off x="3378994" y="592932"/>
            <a:ext cx="5576886" cy="5576886"/>
          </a:xfrm>
          <a:prstGeom prst="rect">
            <a:avLst/>
          </a:prstGeom>
        </p:spPr>
      </p:pic>
      <p:sp>
        <p:nvSpPr>
          <p:cNvPr id="2" name="Footer Placeholder 1">
            <a:extLst>
              <a:ext uri="{FF2B5EF4-FFF2-40B4-BE49-F238E27FC236}">
                <a16:creationId xmlns:a16="http://schemas.microsoft.com/office/drawing/2014/main" id="{57E27F11-A472-B238-DA83-998FA359FEB2}"/>
              </a:ext>
            </a:extLst>
          </p:cNvPr>
          <p:cNvSpPr>
            <a:spLocks noGrp="1"/>
          </p:cNvSpPr>
          <p:nvPr>
            <p:ph type="ftr" sz="quarter" idx="11"/>
          </p:nvPr>
        </p:nvSpPr>
        <p:spPr/>
        <p:txBody>
          <a:bodyPr/>
          <a:lstStyle/>
          <a:p>
            <a:r>
              <a:rPr lang="en-US"/>
              <a:t>Navigating the Future of Learning </a:t>
            </a:r>
          </a:p>
        </p:txBody>
      </p:sp>
    </p:spTree>
    <p:extLst>
      <p:ext uri="{BB962C8B-B14F-4D97-AF65-F5344CB8AC3E}">
        <p14:creationId xmlns:p14="http://schemas.microsoft.com/office/powerpoint/2010/main" val="18797289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CB4C1B-9A1D-4EBD-CD79-C351218F6097}"/>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EA1B9E18-F55A-D2BF-7DD4-302DB10FDDDA}"/>
              </a:ext>
            </a:extLst>
          </p:cNvPr>
          <p:cNvSpPr/>
          <p:nvPr/>
        </p:nvSpPr>
        <p:spPr>
          <a:xfrm>
            <a:off x="0" y="1"/>
            <a:ext cx="1126638" cy="6858000"/>
          </a:xfrm>
          <a:prstGeom prst="rect">
            <a:avLst/>
          </a:prstGeom>
          <a:solidFill>
            <a:srgbClr val="D7C05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17C55ED8-9A1C-C79C-0BC1-50462050B3CF}"/>
              </a:ext>
            </a:extLst>
          </p:cNvPr>
          <p:cNvSpPr/>
          <p:nvPr/>
        </p:nvSpPr>
        <p:spPr>
          <a:xfrm>
            <a:off x="565288" y="0"/>
            <a:ext cx="549447" cy="6858000"/>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984D1A52-1CA3-D03B-E604-B3C7DBC01073}"/>
              </a:ext>
            </a:extLst>
          </p:cNvPr>
          <p:cNvSpPr txBox="1"/>
          <p:nvPr/>
        </p:nvSpPr>
        <p:spPr>
          <a:xfrm>
            <a:off x="601006" y="42718"/>
            <a:ext cx="442291" cy="707886"/>
          </a:xfrm>
          <a:prstGeom prst="rect">
            <a:avLst/>
          </a:prstGeom>
          <a:noFill/>
        </p:spPr>
        <p:txBody>
          <a:bodyPr wrap="square" rtlCol="0">
            <a:spAutoFit/>
          </a:bodyPr>
          <a:lstStyle/>
          <a:p>
            <a:r>
              <a:rPr lang="el-GR" sz="4000">
                <a:solidFill>
                  <a:srgbClr val="D7C055"/>
                </a:solidFill>
              </a:rPr>
              <a:t>π</a:t>
            </a:r>
            <a:endParaRPr lang="en-US" sz="4000">
              <a:solidFill>
                <a:srgbClr val="D7C055"/>
              </a:solidFill>
            </a:endParaRPr>
          </a:p>
        </p:txBody>
      </p:sp>
      <p:pic>
        <p:nvPicPr>
          <p:cNvPr id="10" name="Picture 9" descr="A logo with lines in a black background&#10;&#10;Description automatically generated">
            <a:extLst>
              <a:ext uri="{FF2B5EF4-FFF2-40B4-BE49-F238E27FC236}">
                <a16:creationId xmlns:a16="http://schemas.microsoft.com/office/drawing/2014/main" id="{C2828C93-4CC3-F243-1BA8-C1B47A378CF3}"/>
              </a:ext>
            </a:extLst>
          </p:cNvPr>
          <p:cNvPicPr>
            <a:picLocks noChangeAspect="1"/>
          </p:cNvPicPr>
          <p:nvPr/>
        </p:nvPicPr>
        <p:blipFill>
          <a:blip r:embed="rId2"/>
          <a:stretch>
            <a:fillRect/>
          </a:stretch>
        </p:blipFill>
        <p:spPr>
          <a:xfrm>
            <a:off x="11202642" y="-205416"/>
            <a:ext cx="1217233" cy="1205327"/>
          </a:xfrm>
          <a:prstGeom prst="rect">
            <a:avLst/>
          </a:prstGeom>
        </p:spPr>
      </p:pic>
      <p:sp>
        <p:nvSpPr>
          <p:cNvPr id="2" name="Google Shape;149;p2">
            <a:extLst>
              <a:ext uri="{FF2B5EF4-FFF2-40B4-BE49-F238E27FC236}">
                <a16:creationId xmlns:a16="http://schemas.microsoft.com/office/drawing/2014/main" id="{6CCB527F-F060-1FF9-BE14-0AD8183FE606}"/>
              </a:ext>
            </a:extLst>
          </p:cNvPr>
          <p:cNvSpPr txBox="1">
            <a:spLocks noGrp="1"/>
          </p:cNvSpPr>
          <p:nvPr/>
        </p:nvSpPr>
        <p:spPr>
          <a:xfrm>
            <a:off x="1593436" y="177800"/>
            <a:ext cx="9782801" cy="1239837"/>
          </a:xfrm>
          <a:prstGeom prst="rect">
            <a:avLst/>
          </a:prstGeom>
          <a:noFill/>
          <a:ln>
            <a:noFill/>
          </a:ln>
        </p:spPr>
        <p:txBody>
          <a:bodyPr spcFirstLastPara="1" wrap="square" lIns="91425" tIns="45700" rIns="91425" bIns="45700" anchor="b"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343F49"/>
              </a:buClr>
              <a:buSzPts val="1800"/>
              <a:buFont typeface="Arial"/>
              <a:buNone/>
              <a:defRPr sz="3600" b="0" i="0" u="none" strike="noStrike" cap="none">
                <a:solidFill>
                  <a:srgbClr val="343F49"/>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buSzPts val="3600"/>
            </a:pPr>
            <a:r>
              <a:rPr lang="en-US" b="1">
                <a:solidFill>
                  <a:schemeClr val="tx1"/>
                </a:solidFill>
              </a:rPr>
              <a:t>Concern about AI</a:t>
            </a:r>
          </a:p>
        </p:txBody>
      </p:sp>
      <p:sp>
        <p:nvSpPr>
          <p:cNvPr id="3" name="Google Shape;150;p2">
            <a:extLst>
              <a:ext uri="{FF2B5EF4-FFF2-40B4-BE49-F238E27FC236}">
                <a16:creationId xmlns:a16="http://schemas.microsoft.com/office/drawing/2014/main" id="{F58C094E-1D2C-72B4-54FC-BC76D166AF4C}"/>
              </a:ext>
            </a:extLst>
          </p:cNvPr>
          <p:cNvSpPr txBox="1">
            <a:spLocks noGrp="1"/>
          </p:cNvSpPr>
          <p:nvPr/>
        </p:nvSpPr>
        <p:spPr>
          <a:xfrm>
            <a:off x="1593436" y="1600200"/>
            <a:ext cx="9782801" cy="4572000"/>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400"/>
              </a:spcBef>
              <a:spcAft>
                <a:spcPts val="0"/>
              </a:spcAft>
              <a:buClr>
                <a:schemeClr val="dk1"/>
              </a:buClr>
              <a:buSzPts val="1800"/>
              <a:buFont typeface="Arial"/>
              <a:buChar char="›"/>
              <a:defRPr sz="2800" b="0" i="0" u="none" strike="noStrike" cap="none">
                <a:solidFill>
                  <a:schemeClr val="dk1"/>
                </a:solidFill>
                <a:latin typeface="Arial"/>
                <a:ea typeface="Arial"/>
                <a:cs typeface="Arial"/>
                <a:sym typeface="Arial"/>
              </a:defRPr>
            </a:lvl1pPr>
            <a:lvl2pPr marL="914400" marR="0" lvl="1" indent="-342900" algn="l" rtl="0">
              <a:lnSpc>
                <a:spcPct val="90000"/>
              </a:lnSpc>
              <a:spcBef>
                <a:spcPts val="600"/>
              </a:spcBef>
              <a:spcAft>
                <a:spcPts val="0"/>
              </a:spcAft>
              <a:buClr>
                <a:schemeClr val="dk1"/>
              </a:buClr>
              <a:buSzPts val="1800"/>
              <a:buFont typeface="Arial"/>
              <a:buChar char="–"/>
              <a:defRPr sz="2400" b="0" i="0" u="none" strike="noStrike" cap="none">
                <a:solidFill>
                  <a:schemeClr val="dk1"/>
                </a:solidFill>
                <a:latin typeface="Arial"/>
                <a:ea typeface="Arial"/>
                <a:cs typeface="Arial"/>
                <a:sym typeface="Arial"/>
              </a:defRPr>
            </a:lvl2pPr>
            <a:lvl3pPr marL="1371600" marR="0" lvl="2" indent="-342900" algn="l" rtl="0">
              <a:lnSpc>
                <a:spcPct val="90000"/>
              </a:lnSpc>
              <a:spcBef>
                <a:spcPts val="600"/>
              </a:spcBef>
              <a:spcAft>
                <a:spcPts val="0"/>
              </a:spcAft>
              <a:buClr>
                <a:schemeClr val="dk1"/>
              </a:buClr>
              <a:buSzPts val="18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6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6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6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6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6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6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marL="246380" indent="-246380">
              <a:spcBef>
                <a:spcPts val="0"/>
              </a:spcBef>
              <a:buSzPts val="2800"/>
            </a:pPr>
            <a:r>
              <a:rPr lang="en-US"/>
              <a:t>Amplifying humanity's worst impulses</a:t>
            </a:r>
          </a:p>
          <a:p>
            <a:pPr marL="246380" indent="-246380">
              <a:buSzPts val="2800"/>
            </a:pPr>
            <a:r>
              <a:rPr lang="en-US"/>
              <a:t>Job loss like radiologist</a:t>
            </a:r>
          </a:p>
          <a:p>
            <a:pPr marL="246380" indent="-246380">
              <a:buSzPts val="2800"/>
            </a:pPr>
            <a:r>
              <a:rPr lang="en-US"/>
              <a:t>Human extinction</a:t>
            </a:r>
          </a:p>
        </p:txBody>
      </p:sp>
      <p:sp>
        <p:nvSpPr>
          <p:cNvPr id="4" name="Footer Placeholder 3">
            <a:extLst>
              <a:ext uri="{FF2B5EF4-FFF2-40B4-BE49-F238E27FC236}">
                <a16:creationId xmlns:a16="http://schemas.microsoft.com/office/drawing/2014/main" id="{FF8B35C6-E571-DA2F-FBF0-769695A8E298}"/>
              </a:ext>
            </a:extLst>
          </p:cNvPr>
          <p:cNvSpPr>
            <a:spLocks noGrp="1"/>
          </p:cNvSpPr>
          <p:nvPr>
            <p:ph type="ftr" sz="quarter" idx="11"/>
          </p:nvPr>
        </p:nvSpPr>
        <p:spPr/>
        <p:txBody>
          <a:bodyPr/>
          <a:lstStyle/>
          <a:p>
            <a:r>
              <a:rPr lang="en-US"/>
              <a:t>Navigating the Future of Learning </a:t>
            </a:r>
          </a:p>
        </p:txBody>
      </p:sp>
    </p:spTree>
    <p:extLst>
      <p:ext uri="{BB962C8B-B14F-4D97-AF65-F5344CB8AC3E}">
        <p14:creationId xmlns:p14="http://schemas.microsoft.com/office/powerpoint/2010/main" val="3555488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199EF6-B6EB-1546-C649-38BF74D45FD8}"/>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9FE05D46-F696-539F-AC21-71D6C9712E40}"/>
              </a:ext>
            </a:extLst>
          </p:cNvPr>
          <p:cNvSpPr/>
          <p:nvPr/>
        </p:nvSpPr>
        <p:spPr>
          <a:xfrm>
            <a:off x="0" y="1"/>
            <a:ext cx="1126638" cy="6858000"/>
          </a:xfrm>
          <a:prstGeom prst="rect">
            <a:avLst/>
          </a:prstGeom>
          <a:solidFill>
            <a:srgbClr val="D7C05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65A8EC48-ABB7-338A-523F-48853599AD8F}"/>
              </a:ext>
            </a:extLst>
          </p:cNvPr>
          <p:cNvSpPr/>
          <p:nvPr/>
        </p:nvSpPr>
        <p:spPr>
          <a:xfrm>
            <a:off x="565288" y="0"/>
            <a:ext cx="549447" cy="6858000"/>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4180C6B4-9E73-1C5C-3362-C3EA4CB239D9}"/>
              </a:ext>
            </a:extLst>
          </p:cNvPr>
          <p:cNvSpPr txBox="1"/>
          <p:nvPr/>
        </p:nvSpPr>
        <p:spPr>
          <a:xfrm>
            <a:off x="601006" y="42718"/>
            <a:ext cx="442291" cy="707886"/>
          </a:xfrm>
          <a:prstGeom prst="rect">
            <a:avLst/>
          </a:prstGeom>
          <a:noFill/>
        </p:spPr>
        <p:txBody>
          <a:bodyPr wrap="square" rtlCol="0">
            <a:spAutoFit/>
          </a:bodyPr>
          <a:lstStyle/>
          <a:p>
            <a:r>
              <a:rPr lang="el-GR" sz="4000">
                <a:solidFill>
                  <a:srgbClr val="D7C055"/>
                </a:solidFill>
              </a:rPr>
              <a:t>π</a:t>
            </a:r>
            <a:endParaRPr lang="en-US" sz="4000">
              <a:solidFill>
                <a:srgbClr val="D7C055"/>
              </a:solidFill>
            </a:endParaRPr>
          </a:p>
        </p:txBody>
      </p:sp>
      <p:pic>
        <p:nvPicPr>
          <p:cNvPr id="10" name="Picture 9" descr="A logo with lines in a black background&#10;&#10;Description automatically generated">
            <a:extLst>
              <a:ext uri="{FF2B5EF4-FFF2-40B4-BE49-F238E27FC236}">
                <a16:creationId xmlns:a16="http://schemas.microsoft.com/office/drawing/2014/main" id="{81FBA138-A15B-BD4C-8A94-7CE2539C4AE2}"/>
              </a:ext>
            </a:extLst>
          </p:cNvPr>
          <p:cNvPicPr>
            <a:picLocks noChangeAspect="1"/>
          </p:cNvPicPr>
          <p:nvPr/>
        </p:nvPicPr>
        <p:blipFill>
          <a:blip r:embed="rId2"/>
          <a:stretch>
            <a:fillRect/>
          </a:stretch>
        </p:blipFill>
        <p:spPr>
          <a:xfrm>
            <a:off x="11202642" y="-205416"/>
            <a:ext cx="1217233" cy="1205327"/>
          </a:xfrm>
          <a:prstGeom prst="rect">
            <a:avLst/>
          </a:prstGeom>
        </p:spPr>
      </p:pic>
      <p:sp>
        <p:nvSpPr>
          <p:cNvPr id="2" name="Google Shape;149;p2">
            <a:extLst>
              <a:ext uri="{FF2B5EF4-FFF2-40B4-BE49-F238E27FC236}">
                <a16:creationId xmlns:a16="http://schemas.microsoft.com/office/drawing/2014/main" id="{4898ED0F-A4DB-4913-A573-26B5B0AAFB8A}"/>
              </a:ext>
            </a:extLst>
          </p:cNvPr>
          <p:cNvSpPr txBox="1">
            <a:spLocks noGrp="1"/>
          </p:cNvSpPr>
          <p:nvPr/>
        </p:nvSpPr>
        <p:spPr>
          <a:xfrm>
            <a:off x="1593436" y="177800"/>
            <a:ext cx="9782801" cy="1239837"/>
          </a:xfrm>
          <a:prstGeom prst="rect">
            <a:avLst/>
          </a:prstGeom>
          <a:noFill/>
          <a:ln>
            <a:noFill/>
          </a:ln>
        </p:spPr>
        <p:txBody>
          <a:bodyPr spcFirstLastPara="1" wrap="square" lIns="91425" tIns="45700" rIns="91425" bIns="45700" anchor="b"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343F49"/>
              </a:buClr>
              <a:buSzPts val="1800"/>
              <a:buFont typeface="Arial"/>
              <a:buNone/>
              <a:defRPr sz="3600" b="0" i="0" u="none" strike="noStrike" cap="none">
                <a:solidFill>
                  <a:srgbClr val="343F49"/>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buSzPts val="3600"/>
            </a:pPr>
            <a:r>
              <a:rPr lang="en-US" b="1">
                <a:solidFill>
                  <a:schemeClr val="tx1"/>
                </a:solidFill>
              </a:rPr>
              <a:t>Dimensions of Responsible AI</a:t>
            </a:r>
          </a:p>
        </p:txBody>
      </p:sp>
      <p:sp>
        <p:nvSpPr>
          <p:cNvPr id="3" name="Google Shape;150;p2">
            <a:extLst>
              <a:ext uri="{FF2B5EF4-FFF2-40B4-BE49-F238E27FC236}">
                <a16:creationId xmlns:a16="http://schemas.microsoft.com/office/drawing/2014/main" id="{A37D9F17-7DEA-0A05-65EA-BB15BCAE2B68}"/>
              </a:ext>
            </a:extLst>
          </p:cNvPr>
          <p:cNvSpPr txBox="1">
            <a:spLocks noGrp="1"/>
          </p:cNvSpPr>
          <p:nvPr/>
        </p:nvSpPr>
        <p:spPr>
          <a:xfrm>
            <a:off x="1593436" y="1600200"/>
            <a:ext cx="9782801" cy="4572000"/>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400"/>
              </a:spcBef>
              <a:spcAft>
                <a:spcPts val="0"/>
              </a:spcAft>
              <a:buClr>
                <a:schemeClr val="dk1"/>
              </a:buClr>
              <a:buSzPts val="1800"/>
              <a:buFont typeface="Arial"/>
              <a:buChar char="›"/>
              <a:defRPr sz="2800" b="0" i="0" u="none" strike="noStrike" cap="none">
                <a:solidFill>
                  <a:schemeClr val="dk1"/>
                </a:solidFill>
                <a:latin typeface="Arial"/>
                <a:ea typeface="Arial"/>
                <a:cs typeface="Arial"/>
                <a:sym typeface="Arial"/>
              </a:defRPr>
            </a:lvl1pPr>
            <a:lvl2pPr marL="914400" marR="0" lvl="1" indent="-342900" algn="l" rtl="0">
              <a:lnSpc>
                <a:spcPct val="90000"/>
              </a:lnSpc>
              <a:spcBef>
                <a:spcPts val="600"/>
              </a:spcBef>
              <a:spcAft>
                <a:spcPts val="0"/>
              </a:spcAft>
              <a:buClr>
                <a:schemeClr val="dk1"/>
              </a:buClr>
              <a:buSzPts val="1800"/>
              <a:buFont typeface="Arial"/>
              <a:buChar char="–"/>
              <a:defRPr sz="2400" b="0" i="0" u="none" strike="noStrike" cap="none">
                <a:solidFill>
                  <a:schemeClr val="dk1"/>
                </a:solidFill>
                <a:latin typeface="Arial"/>
                <a:ea typeface="Arial"/>
                <a:cs typeface="Arial"/>
                <a:sym typeface="Arial"/>
              </a:defRPr>
            </a:lvl2pPr>
            <a:lvl3pPr marL="1371600" marR="0" lvl="2" indent="-342900" algn="l" rtl="0">
              <a:lnSpc>
                <a:spcPct val="90000"/>
              </a:lnSpc>
              <a:spcBef>
                <a:spcPts val="600"/>
              </a:spcBef>
              <a:spcAft>
                <a:spcPts val="0"/>
              </a:spcAft>
              <a:buClr>
                <a:schemeClr val="dk1"/>
              </a:buClr>
              <a:buSzPts val="18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6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6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6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6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6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6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marL="246380" indent="-246380">
              <a:spcBef>
                <a:spcPts val="0"/>
              </a:spcBef>
              <a:buSzPts val="2800"/>
            </a:pPr>
            <a:r>
              <a:rPr lang="en-US" b="1"/>
              <a:t>Fairness: </a:t>
            </a:r>
            <a:r>
              <a:rPr lang="en-US"/>
              <a:t>Ensure AI does not amplify biases</a:t>
            </a:r>
          </a:p>
          <a:p>
            <a:pPr marL="246380" indent="-246380">
              <a:buSzPts val="2800"/>
            </a:pPr>
            <a:r>
              <a:rPr lang="en-US" b="1"/>
              <a:t>Transparency: </a:t>
            </a:r>
            <a:r>
              <a:rPr lang="en-US"/>
              <a:t>AI decisions should be understandable</a:t>
            </a:r>
          </a:p>
          <a:p>
            <a:pPr marL="246380" indent="-246380">
              <a:buSzPts val="2800"/>
            </a:pPr>
            <a:r>
              <a:rPr lang="en-US" b="1"/>
              <a:t>Privacy: </a:t>
            </a:r>
            <a:r>
              <a:rPr lang="en-US"/>
              <a:t>Protect user data and ensure confidentiality</a:t>
            </a:r>
          </a:p>
          <a:p>
            <a:pPr marL="246380" indent="-246380">
              <a:buSzPts val="2800"/>
            </a:pPr>
            <a:r>
              <a:rPr lang="en-US" b="1"/>
              <a:t>Security: </a:t>
            </a:r>
            <a:r>
              <a:rPr lang="en-US"/>
              <a:t>Safeguard AI systems from malicious attacks</a:t>
            </a:r>
          </a:p>
          <a:p>
            <a:pPr marL="246380" indent="-246380">
              <a:buSzPts val="2800"/>
            </a:pPr>
            <a:r>
              <a:rPr lang="en-US" b="1"/>
              <a:t>Ethical Use: </a:t>
            </a:r>
            <a:r>
              <a:rPr lang="en-US"/>
              <a:t>Ensuring AI is used for beneficial purpose</a:t>
            </a:r>
          </a:p>
        </p:txBody>
      </p:sp>
      <p:sp>
        <p:nvSpPr>
          <p:cNvPr id="4" name="Footer Placeholder 3">
            <a:extLst>
              <a:ext uri="{FF2B5EF4-FFF2-40B4-BE49-F238E27FC236}">
                <a16:creationId xmlns:a16="http://schemas.microsoft.com/office/drawing/2014/main" id="{1AA174BC-17EC-23CA-F6A5-B520A61AF5D4}"/>
              </a:ext>
            </a:extLst>
          </p:cNvPr>
          <p:cNvSpPr>
            <a:spLocks noGrp="1"/>
          </p:cNvSpPr>
          <p:nvPr>
            <p:ph type="ftr" sz="quarter" idx="11"/>
          </p:nvPr>
        </p:nvSpPr>
        <p:spPr/>
        <p:txBody>
          <a:bodyPr/>
          <a:lstStyle/>
          <a:p>
            <a:r>
              <a:rPr lang="en-US"/>
              <a:t>Navigating the Future of Learning </a:t>
            </a:r>
          </a:p>
        </p:txBody>
      </p:sp>
    </p:spTree>
    <p:extLst>
      <p:ext uri="{BB962C8B-B14F-4D97-AF65-F5344CB8AC3E}">
        <p14:creationId xmlns:p14="http://schemas.microsoft.com/office/powerpoint/2010/main" val="781620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99769D-EF18-5118-4CCB-7CB2185FD764}"/>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F58D4C19-34E4-903D-AACB-C48A001F31ED}"/>
              </a:ext>
            </a:extLst>
          </p:cNvPr>
          <p:cNvSpPr/>
          <p:nvPr/>
        </p:nvSpPr>
        <p:spPr>
          <a:xfrm>
            <a:off x="0" y="1"/>
            <a:ext cx="1126638" cy="6858000"/>
          </a:xfrm>
          <a:prstGeom prst="rect">
            <a:avLst/>
          </a:prstGeom>
          <a:solidFill>
            <a:srgbClr val="D7C05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FD98EC8D-4E4E-482C-AEB4-07206B5A430B}"/>
              </a:ext>
            </a:extLst>
          </p:cNvPr>
          <p:cNvSpPr/>
          <p:nvPr/>
        </p:nvSpPr>
        <p:spPr>
          <a:xfrm>
            <a:off x="565288" y="0"/>
            <a:ext cx="549447" cy="6858000"/>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8114A2EA-D6AF-DE3F-1643-6C1D0CF9264E}"/>
              </a:ext>
            </a:extLst>
          </p:cNvPr>
          <p:cNvSpPr txBox="1"/>
          <p:nvPr/>
        </p:nvSpPr>
        <p:spPr>
          <a:xfrm>
            <a:off x="601006" y="42718"/>
            <a:ext cx="442291" cy="707886"/>
          </a:xfrm>
          <a:prstGeom prst="rect">
            <a:avLst/>
          </a:prstGeom>
          <a:noFill/>
        </p:spPr>
        <p:txBody>
          <a:bodyPr wrap="square" rtlCol="0">
            <a:spAutoFit/>
          </a:bodyPr>
          <a:lstStyle/>
          <a:p>
            <a:r>
              <a:rPr lang="el-GR" sz="4000">
                <a:solidFill>
                  <a:srgbClr val="D7C055"/>
                </a:solidFill>
              </a:rPr>
              <a:t>π</a:t>
            </a:r>
            <a:endParaRPr lang="en-US" sz="4000">
              <a:solidFill>
                <a:srgbClr val="D7C055"/>
              </a:solidFill>
            </a:endParaRPr>
          </a:p>
        </p:txBody>
      </p:sp>
      <p:pic>
        <p:nvPicPr>
          <p:cNvPr id="10" name="Picture 9" descr="A logo with lines in a black background&#10;&#10;Description automatically generated">
            <a:extLst>
              <a:ext uri="{FF2B5EF4-FFF2-40B4-BE49-F238E27FC236}">
                <a16:creationId xmlns:a16="http://schemas.microsoft.com/office/drawing/2014/main" id="{B3ADEA0D-6A67-D508-5F65-8C1A87833223}"/>
              </a:ext>
            </a:extLst>
          </p:cNvPr>
          <p:cNvPicPr>
            <a:picLocks noChangeAspect="1"/>
          </p:cNvPicPr>
          <p:nvPr/>
        </p:nvPicPr>
        <p:blipFill>
          <a:blip r:embed="rId2"/>
          <a:stretch>
            <a:fillRect/>
          </a:stretch>
        </p:blipFill>
        <p:spPr>
          <a:xfrm>
            <a:off x="11202642" y="-205416"/>
            <a:ext cx="1217233" cy="1205327"/>
          </a:xfrm>
          <a:prstGeom prst="rect">
            <a:avLst/>
          </a:prstGeom>
        </p:spPr>
      </p:pic>
      <p:sp>
        <p:nvSpPr>
          <p:cNvPr id="2" name="Google Shape;149;p2">
            <a:extLst>
              <a:ext uri="{FF2B5EF4-FFF2-40B4-BE49-F238E27FC236}">
                <a16:creationId xmlns:a16="http://schemas.microsoft.com/office/drawing/2014/main" id="{5392BED1-6C9D-6DE8-261B-B6FD56314BC4}"/>
              </a:ext>
            </a:extLst>
          </p:cNvPr>
          <p:cNvSpPr txBox="1">
            <a:spLocks noGrp="1"/>
          </p:cNvSpPr>
          <p:nvPr/>
        </p:nvSpPr>
        <p:spPr>
          <a:xfrm>
            <a:off x="1593436" y="177800"/>
            <a:ext cx="9782801" cy="1239837"/>
          </a:xfrm>
          <a:prstGeom prst="rect">
            <a:avLst/>
          </a:prstGeom>
          <a:noFill/>
          <a:ln>
            <a:noFill/>
          </a:ln>
        </p:spPr>
        <p:txBody>
          <a:bodyPr spcFirstLastPara="1" wrap="square" lIns="91425" tIns="45700" rIns="91425" bIns="45700" anchor="b"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343F49"/>
              </a:buClr>
              <a:buSzPts val="1800"/>
              <a:buFont typeface="Arial"/>
              <a:buNone/>
              <a:defRPr sz="3600" b="0" i="0" u="none" strike="noStrike" cap="none">
                <a:solidFill>
                  <a:srgbClr val="343F49"/>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buSzPts val="3600"/>
            </a:pPr>
            <a:r>
              <a:rPr lang="en-US" b="1">
                <a:solidFill>
                  <a:schemeClr val="tx1"/>
                </a:solidFill>
              </a:rPr>
              <a:t>Opportunity Create by AI</a:t>
            </a:r>
          </a:p>
        </p:txBody>
      </p:sp>
      <p:sp>
        <p:nvSpPr>
          <p:cNvPr id="3" name="Google Shape;150;p2">
            <a:extLst>
              <a:ext uri="{FF2B5EF4-FFF2-40B4-BE49-F238E27FC236}">
                <a16:creationId xmlns:a16="http://schemas.microsoft.com/office/drawing/2014/main" id="{5E5B6AF2-7F83-23D8-BEE4-8F8423A7837A}"/>
              </a:ext>
            </a:extLst>
          </p:cNvPr>
          <p:cNvSpPr txBox="1">
            <a:spLocks noGrp="1"/>
          </p:cNvSpPr>
          <p:nvPr/>
        </p:nvSpPr>
        <p:spPr>
          <a:xfrm>
            <a:off x="1593436" y="1600200"/>
            <a:ext cx="9782801" cy="4572000"/>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400"/>
              </a:spcBef>
              <a:spcAft>
                <a:spcPts val="0"/>
              </a:spcAft>
              <a:buClr>
                <a:schemeClr val="dk1"/>
              </a:buClr>
              <a:buSzPts val="1800"/>
              <a:buFont typeface="Arial"/>
              <a:buChar char="›"/>
              <a:defRPr sz="2800" b="0" i="0" u="none" strike="noStrike" cap="none">
                <a:solidFill>
                  <a:schemeClr val="dk1"/>
                </a:solidFill>
                <a:latin typeface="Arial"/>
                <a:ea typeface="Arial"/>
                <a:cs typeface="Arial"/>
                <a:sym typeface="Arial"/>
              </a:defRPr>
            </a:lvl1pPr>
            <a:lvl2pPr marL="914400" marR="0" lvl="1" indent="-342900" algn="l" rtl="0">
              <a:lnSpc>
                <a:spcPct val="90000"/>
              </a:lnSpc>
              <a:spcBef>
                <a:spcPts val="600"/>
              </a:spcBef>
              <a:spcAft>
                <a:spcPts val="0"/>
              </a:spcAft>
              <a:buClr>
                <a:schemeClr val="dk1"/>
              </a:buClr>
              <a:buSzPts val="1800"/>
              <a:buFont typeface="Arial"/>
              <a:buChar char="–"/>
              <a:defRPr sz="2400" b="0" i="0" u="none" strike="noStrike" cap="none">
                <a:solidFill>
                  <a:schemeClr val="dk1"/>
                </a:solidFill>
                <a:latin typeface="Arial"/>
                <a:ea typeface="Arial"/>
                <a:cs typeface="Arial"/>
                <a:sym typeface="Arial"/>
              </a:defRPr>
            </a:lvl2pPr>
            <a:lvl3pPr marL="1371600" marR="0" lvl="2" indent="-342900" algn="l" rtl="0">
              <a:lnSpc>
                <a:spcPct val="90000"/>
              </a:lnSpc>
              <a:spcBef>
                <a:spcPts val="600"/>
              </a:spcBef>
              <a:spcAft>
                <a:spcPts val="0"/>
              </a:spcAft>
              <a:buClr>
                <a:schemeClr val="dk1"/>
              </a:buClr>
              <a:buSzPts val="18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6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6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6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6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6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6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marL="246380" indent="-246380">
              <a:spcBef>
                <a:spcPts val="0"/>
              </a:spcBef>
              <a:buSzPts val="2800"/>
            </a:pPr>
            <a:r>
              <a:rPr lang="en-US" dirty="0"/>
              <a:t>Prompt Engineering</a:t>
            </a:r>
          </a:p>
          <a:p>
            <a:pPr marL="246380" indent="-246380">
              <a:buSzPts val="2800"/>
            </a:pPr>
            <a:r>
              <a:rPr lang="en-US" dirty="0"/>
              <a:t>Generative AI Developer</a:t>
            </a:r>
          </a:p>
          <a:p>
            <a:pPr marL="246380" indent="-246380">
              <a:buSzPts val="2800"/>
            </a:pPr>
            <a:r>
              <a:rPr lang="en-US" dirty="0"/>
              <a:t>AI-assisted Designer</a:t>
            </a:r>
          </a:p>
          <a:p>
            <a:pPr marL="246380" indent="-246380">
              <a:buSzPts val="2800"/>
            </a:pPr>
            <a:r>
              <a:rPr lang="en-US" dirty="0"/>
              <a:t>Digital Artist</a:t>
            </a:r>
          </a:p>
          <a:p>
            <a:pPr marL="246380" indent="-246380">
              <a:buSzPts val="2800"/>
            </a:pPr>
            <a:r>
              <a:rPr lang="en-US" dirty="0"/>
              <a:t>Content Creator using AI</a:t>
            </a:r>
          </a:p>
        </p:txBody>
      </p:sp>
      <p:sp>
        <p:nvSpPr>
          <p:cNvPr id="4" name="Footer Placeholder 3">
            <a:extLst>
              <a:ext uri="{FF2B5EF4-FFF2-40B4-BE49-F238E27FC236}">
                <a16:creationId xmlns:a16="http://schemas.microsoft.com/office/drawing/2014/main" id="{44BAD880-55B8-0CF6-F162-40B484044F51}"/>
              </a:ext>
            </a:extLst>
          </p:cNvPr>
          <p:cNvSpPr>
            <a:spLocks noGrp="1"/>
          </p:cNvSpPr>
          <p:nvPr>
            <p:ph type="ftr" sz="quarter" idx="11"/>
          </p:nvPr>
        </p:nvSpPr>
        <p:spPr/>
        <p:txBody>
          <a:bodyPr/>
          <a:lstStyle/>
          <a:p>
            <a:r>
              <a:rPr lang="en-US"/>
              <a:t>Navigating the Future of Learning </a:t>
            </a:r>
          </a:p>
        </p:txBody>
      </p:sp>
    </p:spTree>
    <p:extLst>
      <p:ext uri="{BB962C8B-B14F-4D97-AF65-F5344CB8AC3E}">
        <p14:creationId xmlns:p14="http://schemas.microsoft.com/office/powerpoint/2010/main" val="1125184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D8861B-C4B3-5752-3946-0B6BD0AB0912}"/>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4ECF47B6-DC79-184A-9C72-99ABA1AA2D57}"/>
              </a:ext>
            </a:extLst>
          </p:cNvPr>
          <p:cNvSpPr/>
          <p:nvPr/>
        </p:nvSpPr>
        <p:spPr>
          <a:xfrm>
            <a:off x="0" y="1"/>
            <a:ext cx="1126638" cy="6858000"/>
          </a:xfrm>
          <a:prstGeom prst="rect">
            <a:avLst/>
          </a:prstGeom>
          <a:solidFill>
            <a:srgbClr val="D7C05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BFA2B40-B275-5562-4AD3-1178CDE4B2A5}"/>
              </a:ext>
            </a:extLst>
          </p:cNvPr>
          <p:cNvSpPr/>
          <p:nvPr/>
        </p:nvSpPr>
        <p:spPr>
          <a:xfrm>
            <a:off x="565288" y="0"/>
            <a:ext cx="549447" cy="6858000"/>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24013005-C11E-A15F-B1F4-86B7F367B105}"/>
              </a:ext>
            </a:extLst>
          </p:cNvPr>
          <p:cNvSpPr txBox="1"/>
          <p:nvPr/>
        </p:nvSpPr>
        <p:spPr>
          <a:xfrm>
            <a:off x="601006" y="42718"/>
            <a:ext cx="442291" cy="707886"/>
          </a:xfrm>
          <a:prstGeom prst="rect">
            <a:avLst/>
          </a:prstGeom>
          <a:noFill/>
        </p:spPr>
        <p:txBody>
          <a:bodyPr wrap="square" rtlCol="0">
            <a:spAutoFit/>
          </a:bodyPr>
          <a:lstStyle/>
          <a:p>
            <a:r>
              <a:rPr lang="el-GR" sz="4000">
                <a:solidFill>
                  <a:srgbClr val="D7C055"/>
                </a:solidFill>
              </a:rPr>
              <a:t>π</a:t>
            </a:r>
            <a:endParaRPr lang="en-US" sz="4000">
              <a:solidFill>
                <a:srgbClr val="D7C055"/>
              </a:solidFill>
            </a:endParaRPr>
          </a:p>
        </p:txBody>
      </p:sp>
      <p:pic>
        <p:nvPicPr>
          <p:cNvPr id="10" name="Picture 9" descr="A logo with lines in a black background&#10;&#10;Description automatically generated">
            <a:extLst>
              <a:ext uri="{FF2B5EF4-FFF2-40B4-BE49-F238E27FC236}">
                <a16:creationId xmlns:a16="http://schemas.microsoft.com/office/drawing/2014/main" id="{0496BD3D-AAB5-725F-2F4D-683CBB1A3A7E}"/>
              </a:ext>
            </a:extLst>
          </p:cNvPr>
          <p:cNvPicPr>
            <a:picLocks noChangeAspect="1"/>
          </p:cNvPicPr>
          <p:nvPr/>
        </p:nvPicPr>
        <p:blipFill>
          <a:blip r:embed="rId2"/>
          <a:stretch>
            <a:fillRect/>
          </a:stretch>
        </p:blipFill>
        <p:spPr>
          <a:xfrm>
            <a:off x="11202642" y="-205416"/>
            <a:ext cx="1217233" cy="1205327"/>
          </a:xfrm>
          <a:prstGeom prst="rect">
            <a:avLst/>
          </a:prstGeom>
        </p:spPr>
      </p:pic>
      <p:sp>
        <p:nvSpPr>
          <p:cNvPr id="4" name="Google Shape;155;p9">
            <a:extLst>
              <a:ext uri="{FF2B5EF4-FFF2-40B4-BE49-F238E27FC236}">
                <a16:creationId xmlns:a16="http://schemas.microsoft.com/office/drawing/2014/main" id="{8A89E930-C0D3-D2BB-BC7B-937AA2661322}"/>
              </a:ext>
            </a:extLst>
          </p:cNvPr>
          <p:cNvSpPr txBox="1">
            <a:spLocks noGrp="1"/>
          </p:cNvSpPr>
          <p:nvPr/>
        </p:nvSpPr>
        <p:spPr>
          <a:xfrm>
            <a:off x="976325" y="2702725"/>
            <a:ext cx="9977400" cy="1196700"/>
          </a:xfrm>
          <a:prstGeom prst="rect">
            <a:avLst/>
          </a:prstGeom>
          <a:noFill/>
          <a:ln>
            <a:noFill/>
          </a:ln>
        </p:spPr>
        <p:txBody>
          <a:bodyPr spcFirstLastPara="1" wrap="square" lIns="91425" tIns="45700" rIns="91425" bIns="45700"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343F49"/>
              </a:buClr>
              <a:buSzPts val="3600"/>
              <a:buFont typeface="Arial"/>
              <a:buNone/>
              <a:defRPr sz="3600" b="0" i="0" u="none" strike="noStrike" cap="none">
                <a:solidFill>
                  <a:srgbClr val="343F49"/>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0" lvl="0" indent="0" algn="ctr" rtl="0">
              <a:lnSpc>
                <a:spcPct val="90000"/>
              </a:lnSpc>
              <a:spcBef>
                <a:spcPts val="0"/>
              </a:spcBef>
              <a:spcAft>
                <a:spcPts val="0"/>
              </a:spcAft>
              <a:buClr>
                <a:srgbClr val="343F49"/>
              </a:buClr>
              <a:buSzPts val="5400"/>
              <a:buFont typeface="Arial"/>
              <a:buNone/>
            </a:pPr>
            <a:r>
              <a:rPr lang="en-US" sz="3900">
                <a:solidFill>
                  <a:schemeClr val="dk1"/>
                </a:solidFill>
              </a:rPr>
              <a:t>“</a:t>
            </a:r>
            <a:r>
              <a:rPr lang="en-US" sz="3900" b="1">
                <a:solidFill>
                  <a:schemeClr val="dk1"/>
                </a:solidFill>
              </a:rPr>
              <a:t>AI</a:t>
            </a:r>
            <a:r>
              <a:rPr lang="en-US" sz="3900">
                <a:solidFill>
                  <a:schemeClr val="dk1"/>
                </a:solidFill>
              </a:rPr>
              <a:t> is impacting various industries by automating the entire job or part of job.”</a:t>
            </a:r>
            <a:endParaRPr sz="3900">
              <a:solidFill>
                <a:schemeClr val="dk1"/>
              </a:solidFill>
            </a:endParaRPr>
          </a:p>
        </p:txBody>
      </p:sp>
      <p:sp>
        <p:nvSpPr>
          <p:cNvPr id="2" name="Footer Placeholder 1">
            <a:extLst>
              <a:ext uri="{FF2B5EF4-FFF2-40B4-BE49-F238E27FC236}">
                <a16:creationId xmlns:a16="http://schemas.microsoft.com/office/drawing/2014/main" id="{51BF568E-60F5-076D-0ABE-B484166CE6F7}"/>
              </a:ext>
            </a:extLst>
          </p:cNvPr>
          <p:cNvSpPr>
            <a:spLocks noGrp="1"/>
          </p:cNvSpPr>
          <p:nvPr>
            <p:ph type="ftr" sz="quarter" idx="11"/>
          </p:nvPr>
        </p:nvSpPr>
        <p:spPr/>
        <p:txBody>
          <a:bodyPr/>
          <a:lstStyle/>
          <a:p>
            <a:r>
              <a:rPr lang="en-US"/>
              <a:t>Navigating the Future of Learning </a:t>
            </a:r>
          </a:p>
        </p:txBody>
      </p:sp>
    </p:spTree>
    <p:extLst>
      <p:ext uri="{BB962C8B-B14F-4D97-AF65-F5344CB8AC3E}">
        <p14:creationId xmlns:p14="http://schemas.microsoft.com/office/powerpoint/2010/main" val="18177433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6A70F0-2AE1-F02C-5944-9E690B2F0278}"/>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234A5F2E-3F87-C977-962E-47F877DF82C1}"/>
              </a:ext>
            </a:extLst>
          </p:cNvPr>
          <p:cNvSpPr/>
          <p:nvPr/>
        </p:nvSpPr>
        <p:spPr>
          <a:xfrm>
            <a:off x="0" y="1"/>
            <a:ext cx="1126638" cy="6858000"/>
          </a:xfrm>
          <a:prstGeom prst="rect">
            <a:avLst/>
          </a:prstGeom>
          <a:solidFill>
            <a:srgbClr val="D7C05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B543A43F-2866-5C79-AA4A-D99EA6C764FB}"/>
              </a:ext>
            </a:extLst>
          </p:cNvPr>
          <p:cNvSpPr/>
          <p:nvPr/>
        </p:nvSpPr>
        <p:spPr>
          <a:xfrm>
            <a:off x="565288" y="0"/>
            <a:ext cx="549447" cy="6858000"/>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C0FF4A1C-1EE0-8299-9CC2-B1875A579F7F}"/>
              </a:ext>
            </a:extLst>
          </p:cNvPr>
          <p:cNvSpPr txBox="1"/>
          <p:nvPr/>
        </p:nvSpPr>
        <p:spPr>
          <a:xfrm>
            <a:off x="601006" y="42718"/>
            <a:ext cx="442291" cy="707886"/>
          </a:xfrm>
          <a:prstGeom prst="rect">
            <a:avLst/>
          </a:prstGeom>
          <a:noFill/>
        </p:spPr>
        <p:txBody>
          <a:bodyPr wrap="square" rtlCol="0">
            <a:spAutoFit/>
          </a:bodyPr>
          <a:lstStyle/>
          <a:p>
            <a:r>
              <a:rPr lang="el-GR" sz="4000">
                <a:solidFill>
                  <a:srgbClr val="D7C055"/>
                </a:solidFill>
              </a:rPr>
              <a:t>π</a:t>
            </a:r>
            <a:endParaRPr lang="en-US" sz="4000">
              <a:solidFill>
                <a:srgbClr val="D7C055"/>
              </a:solidFill>
            </a:endParaRPr>
          </a:p>
        </p:txBody>
      </p:sp>
      <p:pic>
        <p:nvPicPr>
          <p:cNvPr id="10" name="Picture 9" descr="A logo with lines in a black background&#10;&#10;Description automatically generated">
            <a:extLst>
              <a:ext uri="{FF2B5EF4-FFF2-40B4-BE49-F238E27FC236}">
                <a16:creationId xmlns:a16="http://schemas.microsoft.com/office/drawing/2014/main" id="{E4E75BA1-9BDA-BB32-784C-6030C2852C53}"/>
              </a:ext>
            </a:extLst>
          </p:cNvPr>
          <p:cNvPicPr>
            <a:picLocks noChangeAspect="1"/>
          </p:cNvPicPr>
          <p:nvPr/>
        </p:nvPicPr>
        <p:blipFill>
          <a:blip r:embed="rId2"/>
          <a:stretch>
            <a:fillRect/>
          </a:stretch>
        </p:blipFill>
        <p:spPr>
          <a:xfrm>
            <a:off x="11202642" y="-205416"/>
            <a:ext cx="1217233" cy="1205327"/>
          </a:xfrm>
          <a:prstGeom prst="rect">
            <a:avLst/>
          </a:prstGeom>
        </p:spPr>
      </p:pic>
      <p:sp>
        <p:nvSpPr>
          <p:cNvPr id="4" name="Google Shape;232;g2b25827427c_0_1215">
            <a:extLst>
              <a:ext uri="{FF2B5EF4-FFF2-40B4-BE49-F238E27FC236}">
                <a16:creationId xmlns:a16="http://schemas.microsoft.com/office/drawing/2014/main" id="{AB3EAC48-D354-5E69-3935-F7668002E55F}"/>
              </a:ext>
            </a:extLst>
          </p:cNvPr>
          <p:cNvSpPr txBox="1">
            <a:spLocks noGrp="1"/>
          </p:cNvSpPr>
          <p:nvPr/>
        </p:nvSpPr>
        <p:spPr>
          <a:xfrm>
            <a:off x="1559508" y="1747412"/>
            <a:ext cx="4223323" cy="786042"/>
          </a:xfrm>
          <a:prstGeom prst="rect">
            <a:avLst/>
          </a:prstGeom>
          <a:noFill/>
          <a:ln>
            <a:noFill/>
          </a:ln>
        </p:spPr>
        <p:txBody>
          <a:bodyPr spcFirstLastPara="1" wrap="square" lIns="91425" tIns="45700" rIns="91425" bIns="45700"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343F49"/>
              </a:buClr>
              <a:buSzPts val="3600"/>
              <a:buFont typeface="Arial"/>
              <a:buNone/>
              <a:defRPr sz="3600" b="0" i="0" u="none" strike="noStrike" cap="none">
                <a:solidFill>
                  <a:srgbClr val="343F49"/>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0" lvl="0" indent="0" algn="ctr" rtl="0">
              <a:lnSpc>
                <a:spcPct val="90000"/>
              </a:lnSpc>
              <a:spcBef>
                <a:spcPts val="0"/>
              </a:spcBef>
              <a:spcAft>
                <a:spcPts val="0"/>
              </a:spcAft>
              <a:buClr>
                <a:srgbClr val="343F49"/>
              </a:buClr>
              <a:buSzPts val="5400"/>
              <a:buFont typeface="Arial"/>
              <a:buNone/>
            </a:pPr>
            <a:r>
              <a:rPr lang="en-US" sz="5400" b="1" dirty="0">
                <a:solidFill>
                  <a:schemeClr val="tx1"/>
                </a:solidFill>
              </a:rPr>
              <a:t>Thank You!</a:t>
            </a:r>
            <a:endParaRPr sz="5400" b="1" dirty="0">
              <a:solidFill>
                <a:schemeClr val="tx1"/>
              </a:solidFill>
            </a:endParaRPr>
          </a:p>
        </p:txBody>
      </p:sp>
      <p:sp>
        <p:nvSpPr>
          <p:cNvPr id="2" name="Footer Placeholder 1">
            <a:extLst>
              <a:ext uri="{FF2B5EF4-FFF2-40B4-BE49-F238E27FC236}">
                <a16:creationId xmlns:a16="http://schemas.microsoft.com/office/drawing/2014/main" id="{4EB07C64-5097-F036-43B3-0D557396714A}"/>
              </a:ext>
            </a:extLst>
          </p:cNvPr>
          <p:cNvSpPr>
            <a:spLocks noGrp="1"/>
          </p:cNvSpPr>
          <p:nvPr>
            <p:ph type="ftr" sz="quarter" idx="11"/>
          </p:nvPr>
        </p:nvSpPr>
        <p:spPr/>
        <p:txBody>
          <a:bodyPr/>
          <a:lstStyle/>
          <a:p>
            <a:r>
              <a:rPr lang="en-US"/>
              <a:t>Navigating the Future of Learning​</a:t>
            </a:r>
          </a:p>
        </p:txBody>
      </p:sp>
      <p:pic>
        <p:nvPicPr>
          <p:cNvPr id="1026" name="Picture 2">
            <a:extLst>
              <a:ext uri="{FF2B5EF4-FFF2-40B4-BE49-F238E27FC236}">
                <a16:creationId xmlns:a16="http://schemas.microsoft.com/office/drawing/2014/main" id="{19C01E3A-B4DE-7A1E-E285-17C6009A7F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72930" y="1747412"/>
            <a:ext cx="3020008" cy="302000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B2AE2A70-3688-AB45-F1F4-00D2A100A79E}"/>
              </a:ext>
            </a:extLst>
          </p:cNvPr>
          <p:cNvSpPr txBox="1"/>
          <p:nvPr/>
        </p:nvSpPr>
        <p:spPr>
          <a:xfrm>
            <a:off x="3097763" y="3146363"/>
            <a:ext cx="6214188" cy="369332"/>
          </a:xfrm>
          <a:prstGeom prst="rect">
            <a:avLst/>
          </a:prstGeom>
          <a:noFill/>
        </p:spPr>
        <p:txBody>
          <a:bodyPr wrap="square">
            <a:spAutoFit/>
          </a:bodyPr>
          <a:lstStyle/>
          <a:p>
            <a:r>
              <a:rPr lang="en-IN" b="0" i="0" dirty="0">
                <a:solidFill>
                  <a:srgbClr val="000000"/>
                </a:solidFill>
                <a:effectLst/>
                <a:latin typeface="Times"/>
              </a:rPr>
              <a:t> </a:t>
            </a:r>
            <a:endParaRPr lang="en-US" dirty="0"/>
          </a:p>
        </p:txBody>
      </p:sp>
      <p:sp>
        <p:nvSpPr>
          <p:cNvPr id="11" name="TextBox 10">
            <a:extLst>
              <a:ext uri="{FF2B5EF4-FFF2-40B4-BE49-F238E27FC236}">
                <a16:creationId xmlns:a16="http://schemas.microsoft.com/office/drawing/2014/main" id="{4021BCC9-7003-E6DD-5D38-FFFF16B107B8}"/>
              </a:ext>
            </a:extLst>
          </p:cNvPr>
          <p:cNvSpPr txBox="1"/>
          <p:nvPr/>
        </p:nvSpPr>
        <p:spPr>
          <a:xfrm>
            <a:off x="3097763" y="3146363"/>
            <a:ext cx="6214188" cy="369332"/>
          </a:xfrm>
          <a:prstGeom prst="rect">
            <a:avLst/>
          </a:prstGeom>
          <a:noFill/>
        </p:spPr>
        <p:txBody>
          <a:bodyPr wrap="square">
            <a:spAutoFit/>
          </a:bodyPr>
          <a:lstStyle/>
          <a:p>
            <a:r>
              <a:rPr lang="en-IN" b="0" i="0" dirty="0">
                <a:solidFill>
                  <a:srgbClr val="000000"/>
                </a:solidFill>
                <a:effectLst/>
                <a:latin typeface="Times"/>
              </a:rPr>
              <a:t> </a:t>
            </a:r>
            <a:endParaRPr lang="en-US" dirty="0"/>
          </a:p>
        </p:txBody>
      </p:sp>
      <p:sp>
        <p:nvSpPr>
          <p:cNvPr id="13" name="TextBox 12">
            <a:extLst>
              <a:ext uri="{FF2B5EF4-FFF2-40B4-BE49-F238E27FC236}">
                <a16:creationId xmlns:a16="http://schemas.microsoft.com/office/drawing/2014/main" id="{0E3859A9-CD76-457F-C3B8-5D738D5B861B}"/>
              </a:ext>
            </a:extLst>
          </p:cNvPr>
          <p:cNvSpPr txBox="1"/>
          <p:nvPr/>
        </p:nvSpPr>
        <p:spPr>
          <a:xfrm>
            <a:off x="6405995" y="4833257"/>
            <a:ext cx="3153877" cy="523220"/>
          </a:xfrm>
          <a:prstGeom prst="rect">
            <a:avLst/>
          </a:prstGeom>
          <a:noFill/>
        </p:spPr>
        <p:txBody>
          <a:bodyPr wrap="none" rtlCol="0">
            <a:spAutoFit/>
          </a:bodyPr>
          <a:lstStyle/>
          <a:p>
            <a:pPr algn="l" rtl="0" fontAlgn="base"/>
            <a:r>
              <a:rPr lang="en-US" sz="1400" b="1" i="0" u="none" strike="noStrike" dirty="0" err="1">
                <a:solidFill>
                  <a:srgbClr val="000000"/>
                </a:solidFill>
                <a:effectLst/>
                <a:latin typeface="Calibri" panose="020F0502020204030204" pitchFamily="34" charset="0"/>
              </a:rPr>
              <a:t>Mokarbeen</a:t>
            </a:r>
            <a:r>
              <a:rPr lang="en-US" sz="1400" b="1" i="0" u="none" strike="noStrike" dirty="0">
                <a:solidFill>
                  <a:srgbClr val="000000"/>
                </a:solidFill>
                <a:effectLst/>
                <a:latin typeface="Calibri" panose="020F0502020204030204" pitchFamily="34" charset="0"/>
              </a:rPr>
              <a:t> Ansari</a:t>
            </a:r>
            <a:r>
              <a:rPr lang="en-US" sz="1400" b="0" i="0" dirty="0">
                <a:solidFill>
                  <a:srgbClr val="000000"/>
                </a:solidFill>
                <a:effectLst/>
                <a:latin typeface="Calibri" panose="020F0502020204030204" pitchFamily="34" charset="0"/>
              </a:rPr>
              <a:t>​</a:t>
            </a:r>
            <a:endParaRPr lang="en-US" sz="1400" b="0" i="0" dirty="0">
              <a:solidFill>
                <a:srgbClr val="000000"/>
              </a:solidFill>
              <a:effectLst/>
              <a:latin typeface="Segoe UI" panose="020B0502040204020203" pitchFamily="34" charset="0"/>
            </a:endParaRPr>
          </a:p>
          <a:p>
            <a:pPr algn="l" rtl="0" fontAlgn="base"/>
            <a:r>
              <a:rPr lang="en-US" sz="1400" b="0" i="0" u="sng" strike="noStrike" dirty="0">
                <a:solidFill>
                  <a:srgbClr val="0563C1"/>
                </a:solidFill>
                <a:effectLst/>
                <a:latin typeface="Calibri" panose="020F0502020204030204" pitchFamily="34" charset="0"/>
                <a:hlinkClick r:id="rId4"/>
              </a:rPr>
              <a:t>www.linkedin.com/in/mokarbeenansari/</a:t>
            </a:r>
            <a:r>
              <a:rPr lang="en-US" sz="1400" b="0" i="0" dirty="0">
                <a:solidFill>
                  <a:srgbClr val="000000"/>
                </a:solidFill>
                <a:effectLst/>
                <a:latin typeface="Calibri" panose="020F0502020204030204" pitchFamily="34" charset="0"/>
              </a:rPr>
              <a:t>​</a:t>
            </a:r>
            <a:endParaRPr lang="en-US" sz="1400" b="0" i="0" dirty="0">
              <a:solidFill>
                <a:srgbClr val="000000"/>
              </a:solidFill>
              <a:effectLst/>
              <a:latin typeface="Segoe UI" panose="020B0502040204020203" pitchFamily="34" charset="0"/>
            </a:endParaRPr>
          </a:p>
        </p:txBody>
      </p:sp>
    </p:spTree>
    <p:extLst>
      <p:ext uri="{BB962C8B-B14F-4D97-AF65-F5344CB8AC3E}">
        <p14:creationId xmlns:p14="http://schemas.microsoft.com/office/powerpoint/2010/main" val="419657560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EAF964-8046-4986-333A-413E3F587641}"/>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39881708-A124-2C3C-5ED7-415072930F72}"/>
              </a:ext>
            </a:extLst>
          </p:cNvPr>
          <p:cNvSpPr/>
          <p:nvPr/>
        </p:nvSpPr>
        <p:spPr>
          <a:xfrm>
            <a:off x="0" y="0"/>
            <a:ext cx="12192000" cy="6858000"/>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solidFill>
                  <a:srgbClr val="000000"/>
                </a:solidFill>
              </a:rPr>
              <a:t>sd</a:t>
            </a:r>
            <a:endParaRPr lang="en-US" dirty="0">
              <a:solidFill>
                <a:srgbClr val="000000"/>
              </a:solidFill>
            </a:endParaRPr>
          </a:p>
        </p:txBody>
      </p:sp>
      <p:pic>
        <p:nvPicPr>
          <p:cNvPr id="7" name="Picture 6" descr="A logo with lines and text&#10;&#10;Description automatically generated">
            <a:extLst>
              <a:ext uri="{FF2B5EF4-FFF2-40B4-BE49-F238E27FC236}">
                <a16:creationId xmlns:a16="http://schemas.microsoft.com/office/drawing/2014/main" id="{9352C078-243C-067B-2F8E-B5A5E27753C0}"/>
              </a:ext>
            </a:extLst>
          </p:cNvPr>
          <p:cNvPicPr>
            <a:picLocks noChangeAspect="1"/>
          </p:cNvPicPr>
          <p:nvPr/>
        </p:nvPicPr>
        <p:blipFill>
          <a:blip r:embed="rId2"/>
          <a:stretch>
            <a:fillRect/>
          </a:stretch>
        </p:blipFill>
        <p:spPr>
          <a:xfrm>
            <a:off x="3821761" y="1153103"/>
            <a:ext cx="4604800" cy="4604800"/>
          </a:xfrm>
          <a:prstGeom prst="rect">
            <a:avLst/>
          </a:prstGeom>
        </p:spPr>
      </p:pic>
      <p:sp>
        <p:nvSpPr>
          <p:cNvPr id="3" name="TextBox 2">
            <a:extLst>
              <a:ext uri="{FF2B5EF4-FFF2-40B4-BE49-F238E27FC236}">
                <a16:creationId xmlns:a16="http://schemas.microsoft.com/office/drawing/2014/main" id="{83693E6C-33AD-1342-B4F1-1F64E23B9BA9}"/>
              </a:ext>
            </a:extLst>
          </p:cNvPr>
          <p:cNvSpPr txBox="1"/>
          <p:nvPr/>
        </p:nvSpPr>
        <p:spPr>
          <a:xfrm>
            <a:off x="475421" y="506772"/>
            <a:ext cx="11241157" cy="646331"/>
          </a:xfrm>
          <a:prstGeom prst="rect">
            <a:avLst/>
          </a:prstGeom>
          <a:noFill/>
        </p:spPr>
        <p:txBody>
          <a:bodyPr wrap="square" rtlCol="0">
            <a:spAutoFit/>
          </a:bodyPr>
          <a:lstStyle/>
          <a:p>
            <a:pPr algn="ctr"/>
            <a:r>
              <a:rPr lang="en-US" sz="3600" dirty="0">
                <a:solidFill>
                  <a:srgbClr val="F2DB5B"/>
                </a:solidFill>
              </a:rPr>
              <a:t>The Generative AI Revolution: A Month-Long AI Exploration</a:t>
            </a:r>
            <a:endParaRPr lang="en-IN" sz="3600" dirty="0">
              <a:solidFill>
                <a:srgbClr val="F2DB5B"/>
              </a:solidFill>
            </a:endParaRPr>
          </a:p>
        </p:txBody>
      </p:sp>
      <p:sp>
        <p:nvSpPr>
          <p:cNvPr id="4" name="TextBox 3">
            <a:extLst>
              <a:ext uri="{FF2B5EF4-FFF2-40B4-BE49-F238E27FC236}">
                <a16:creationId xmlns:a16="http://schemas.microsoft.com/office/drawing/2014/main" id="{C3BA25B9-E76F-48BF-33E7-28E630649DB8}"/>
              </a:ext>
            </a:extLst>
          </p:cNvPr>
          <p:cNvSpPr txBox="1"/>
          <p:nvPr/>
        </p:nvSpPr>
        <p:spPr>
          <a:xfrm>
            <a:off x="7239000" y="6027003"/>
            <a:ext cx="4953000" cy="830997"/>
          </a:xfrm>
          <a:prstGeom prst="rect">
            <a:avLst/>
          </a:prstGeom>
          <a:noFill/>
        </p:spPr>
        <p:txBody>
          <a:bodyPr wrap="square" lIns="91440" tIns="45720" rIns="91440" bIns="45720" rtlCol="0" anchor="t">
            <a:spAutoFit/>
          </a:bodyPr>
          <a:lstStyle/>
          <a:p>
            <a:pPr algn="r"/>
            <a:r>
              <a:rPr lang="en-US" sz="2400" dirty="0">
                <a:solidFill>
                  <a:srgbClr val="F2DB5B"/>
                </a:solidFill>
              </a:rPr>
              <a:t>Session-2</a:t>
            </a:r>
          </a:p>
          <a:p>
            <a:pPr algn="r"/>
            <a:r>
              <a:rPr lang="en-US" sz="2400" dirty="0">
                <a:solidFill>
                  <a:srgbClr val="F2DB5B"/>
                </a:solidFill>
              </a:rPr>
              <a:t>Week 1 Day 2: 4th Feb 2024</a:t>
            </a:r>
            <a:endParaRPr lang="en-US" sz="2400" dirty="0">
              <a:cs typeface="Calibri"/>
            </a:endParaRPr>
          </a:p>
        </p:txBody>
      </p:sp>
    </p:spTree>
    <p:extLst>
      <p:ext uri="{BB962C8B-B14F-4D97-AF65-F5344CB8AC3E}">
        <p14:creationId xmlns:p14="http://schemas.microsoft.com/office/powerpoint/2010/main" val="67080681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26D0CFA-48B8-3E4B-1A49-D1519B523717}"/>
              </a:ext>
            </a:extLst>
          </p:cNvPr>
          <p:cNvSpPr/>
          <p:nvPr/>
        </p:nvSpPr>
        <p:spPr>
          <a:xfrm>
            <a:off x="0" y="0"/>
            <a:ext cx="1251653" cy="6858000"/>
          </a:xfrm>
          <a:prstGeom prst="rect">
            <a:avLst/>
          </a:prstGeom>
          <a:solidFill>
            <a:srgbClr val="D7C05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54FF0842-65B7-CA57-2F5A-D61967EF9A86}"/>
              </a:ext>
            </a:extLst>
          </p:cNvPr>
          <p:cNvSpPr txBox="1"/>
          <p:nvPr/>
        </p:nvSpPr>
        <p:spPr>
          <a:xfrm>
            <a:off x="601006" y="42718"/>
            <a:ext cx="442291" cy="707886"/>
          </a:xfrm>
          <a:prstGeom prst="rect">
            <a:avLst/>
          </a:prstGeom>
          <a:noFill/>
        </p:spPr>
        <p:txBody>
          <a:bodyPr wrap="square" rtlCol="0">
            <a:spAutoFit/>
          </a:bodyPr>
          <a:lstStyle/>
          <a:p>
            <a:r>
              <a:rPr lang="el-GR" sz="4000" dirty="0">
                <a:solidFill>
                  <a:srgbClr val="D7C055"/>
                </a:solidFill>
              </a:rPr>
              <a:t>π</a:t>
            </a:r>
            <a:endParaRPr lang="en-US" sz="4000" dirty="0">
              <a:solidFill>
                <a:srgbClr val="D7C055"/>
              </a:solidFill>
            </a:endParaRPr>
          </a:p>
        </p:txBody>
      </p:sp>
      <p:sp>
        <p:nvSpPr>
          <p:cNvPr id="9" name="Rectangle 8">
            <a:extLst>
              <a:ext uri="{FF2B5EF4-FFF2-40B4-BE49-F238E27FC236}">
                <a16:creationId xmlns:a16="http://schemas.microsoft.com/office/drawing/2014/main" id="{086E1CFB-A153-D93E-36A4-626934EA70A2}"/>
              </a:ext>
            </a:extLst>
          </p:cNvPr>
          <p:cNvSpPr/>
          <p:nvPr/>
        </p:nvSpPr>
        <p:spPr>
          <a:xfrm>
            <a:off x="0" y="5572125"/>
            <a:ext cx="12187542" cy="1285876"/>
          </a:xfrm>
          <a:prstGeom prst="rect">
            <a:avLst/>
          </a:prstGeom>
          <a:solidFill>
            <a:srgbClr val="D7C05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D0E1369-B664-5A34-37EB-F2E23636CCE2}"/>
              </a:ext>
            </a:extLst>
          </p:cNvPr>
          <p:cNvSpPr/>
          <p:nvPr/>
        </p:nvSpPr>
        <p:spPr>
          <a:xfrm>
            <a:off x="-260" y="5572124"/>
            <a:ext cx="12193758" cy="583407"/>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1416A07B-D1C1-CCF8-D7C5-0E48127EB26A}"/>
              </a:ext>
            </a:extLst>
          </p:cNvPr>
          <p:cNvSpPr/>
          <p:nvPr/>
        </p:nvSpPr>
        <p:spPr>
          <a:xfrm>
            <a:off x="595050" y="-1"/>
            <a:ext cx="656603" cy="6858000"/>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a:extLst>
              <a:ext uri="{FF2B5EF4-FFF2-40B4-BE49-F238E27FC236}">
                <a16:creationId xmlns:a16="http://schemas.microsoft.com/office/drawing/2014/main" id="{E5C46304-707F-3EF8-C7C9-2F0B0A921B41}"/>
              </a:ext>
            </a:extLst>
          </p:cNvPr>
          <p:cNvSpPr txBox="1"/>
          <p:nvPr/>
        </p:nvSpPr>
        <p:spPr>
          <a:xfrm>
            <a:off x="715108" y="5505306"/>
            <a:ext cx="442291" cy="707886"/>
          </a:xfrm>
          <a:prstGeom prst="rect">
            <a:avLst/>
          </a:prstGeom>
          <a:noFill/>
        </p:spPr>
        <p:txBody>
          <a:bodyPr wrap="square" rtlCol="0">
            <a:spAutoFit/>
          </a:bodyPr>
          <a:lstStyle/>
          <a:p>
            <a:r>
              <a:rPr lang="el-GR" sz="4000" dirty="0">
                <a:solidFill>
                  <a:srgbClr val="D7C055"/>
                </a:solidFill>
              </a:rPr>
              <a:t>π</a:t>
            </a:r>
            <a:endParaRPr lang="en-US" sz="4000" dirty="0">
              <a:solidFill>
                <a:srgbClr val="D7C055"/>
              </a:solidFill>
            </a:endParaRPr>
          </a:p>
        </p:txBody>
      </p:sp>
      <p:sp>
        <p:nvSpPr>
          <p:cNvPr id="15" name="Google Shape;143;p1">
            <a:extLst>
              <a:ext uri="{FF2B5EF4-FFF2-40B4-BE49-F238E27FC236}">
                <a16:creationId xmlns:a16="http://schemas.microsoft.com/office/drawing/2014/main" id="{C9764481-C48B-F71F-0C2D-6C544B78BD03}"/>
              </a:ext>
            </a:extLst>
          </p:cNvPr>
          <p:cNvSpPr txBox="1">
            <a:spLocks noGrp="1"/>
          </p:cNvSpPr>
          <p:nvPr/>
        </p:nvSpPr>
        <p:spPr>
          <a:xfrm>
            <a:off x="2731478" y="1230923"/>
            <a:ext cx="3938953" cy="2086708"/>
          </a:xfrm>
          <a:prstGeom prst="rect">
            <a:avLst/>
          </a:prstGeom>
          <a:noFill/>
          <a:ln>
            <a:noFill/>
          </a:ln>
        </p:spPr>
        <p:txBody>
          <a:bodyPr spcFirstLastPara="1" wrap="square" lIns="91425" tIns="45700" rIns="91425" bIns="45700"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343F49"/>
              </a:buClr>
              <a:buSzPts val="5400"/>
              <a:buFont typeface="Arial"/>
              <a:buNone/>
              <a:defRPr sz="5400" b="0" i="0" u="none" strike="noStrike" cap="none">
                <a:solidFill>
                  <a:srgbClr val="343F49"/>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0" lvl="0" indent="0" algn="l" rtl="0">
              <a:lnSpc>
                <a:spcPct val="90000"/>
              </a:lnSpc>
              <a:spcBef>
                <a:spcPts val="0"/>
              </a:spcBef>
              <a:spcAft>
                <a:spcPts val="0"/>
              </a:spcAft>
              <a:buClr>
                <a:srgbClr val="343F49"/>
              </a:buClr>
              <a:buSzPts val="5400"/>
              <a:buFont typeface="Arial"/>
              <a:buNone/>
            </a:pPr>
            <a:r>
              <a:rPr lang="en-IN" dirty="0">
                <a:solidFill>
                  <a:srgbClr val="091E42"/>
                </a:solidFill>
                <a:latin typeface="freight-text-pro"/>
              </a:rPr>
              <a:t>P</a:t>
            </a:r>
            <a:r>
              <a:rPr lang="en-IN" b="0" i="0" dirty="0">
                <a:solidFill>
                  <a:srgbClr val="091E42"/>
                </a:solidFill>
                <a:effectLst/>
                <a:latin typeface="freight-text-pro"/>
              </a:rPr>
              <a:t>rompt </a:t>
            </a:r>
            <a:r>
              <a:rPr lang="en-IN" dirty="0">
                <a:solidFill>
                  <a:srgbClr val="091E42"/>
                </a:solidFill>
                <a:latin typeface="freight-text-pro"/>
              </a:rPr>
              <a:t>E</a:t>
            </a:r>
            <a:r>
              <a:rPr lang="en-IN" b="0" i="0" dirty="0">
                <a:solidFill>
                  <a:srgbClr val="091E42"/>
                </a:solidFill>
                <a:effectLst/>
                <a:latin typeface="freight-text-pro"/>
              </a:rPr>
              <a:t>ngineering</a:t>
            </a:r>
            <a:endParaRPr b="1" dirty="0">
              <a:solidFill>
                <a:schemeClr val="tx1"/>
              </a:solidFill>
            </a:endParaRPr>
          </a:p>
        </p:txBody>
      </p:sp>
      <p:pic>
        <p:nvPicPr>
          <p:cNvPr id="4" name="Picture 3" descr="A logo with lines in a black background&#10;&#10;Description automatically generated">
            <a:extLst>
              <a:ext uri="{FF2B5EF4-FFF2-40B4-BE49-F238E27FC236}">
                <a16:creationId xmlns:a16="http://schemas.microsoft.com/office/drawing/2014/main" id="{D2D9B059-AD2D-F678-3DA7-C8E036931FCD}"/>
              </a:ext>
            </a:extLst>
          </p:cNvPr>
          <p:cNvPicPr>
            <a:picLocks noChangeAspect="1"/>
          </p:cNvPicPr>
          <p:nvPr/>
        </p:nvPicPr>
        <p:blipFill>
          <a:blip r:embed="rId2"/>
          <a:stretch>
            <a:fillRect/>
          </a:stretch>
        </p:blipFill>
        <p:spPr>
          <a:xfrm>
            <a:off x="11202642" y="-205416"/>
            <a:ext cx="1217233" cy="1205327"/>
          </a:xfrm>
          <a:prstGeom prst="rect">
            <a:avLst/>
          </a:prstGeom>
        </p:spPr>
      </p:pic>
      <p:sp>
        <p:nvSpPr>
          <p:cNvPr id="5" name="Footer Placeholder 4">
            <a:extLst>
              <a:ext uri="{FF2B5EF4-FFF2-40B4-BE49-F238E27FC236}">
                <a16:creationId xmlns:a16="http://schemas.microsoft.com/office/drawing/2014/main" id="{4E035956-D152-CBA4-26F1-D6ED7ADD0543}"/>
              </a:ext>
            </a:extLst>
          </p:cNvPr>
          <p:cNvSpPr>
            <a:spLocks noGrp="1"/>
          </p:cNvSpPr>
          <p:nvPr>
            <p:ph type="ftr" sz="quarter" idx="11"/>
          </p:nvPr>
        </p:nvSpPr>
        <p:spPr/>
        <p:txBody>
          <a:bodyPr/>
          <a:lstStyle/>
          <a:p>
            <a:r>
              <a:rPr lang="en-US" dirty="0"/>
              <a:t>Navigating the Future of Learning​</a:t>
            </a:r>
          </a:p>
        </p:txBody>
      </p:sp>
      <p:sp>
        <p:nvSpPr>
          <p:cNvPr id="2" name="TextBox 1">
            <a:extLst>
              <a:ext uri="{FF2B5EF4-FFF2-40B4-BE49-F238E27FC236}">
                <a16:creationId xmlns:a16="http://schemas.microsoft.com/office/drawing/2014/main" id="{579C448B-763E-D0E0-1D77-4447C092ED8B}"/>
              </a:ext>
            </a:extLst>
          </p:cNvPr>
          <p:cNvSpPr txBox="1"/>
          <p:nvPr/>
        </p:nvSpPr>
        <p:spPr>
          <a:xfrm>
            <a:off x="1930608" y="3994387"/>
            <a:ext cx="6311120" cy="1477328"/>
          </a:xfrm>
          <a:prstGeom prst="rect">
            <a:avLst/>
          </a:prstGeom>
          <a:noFill/>
        </p:spPr>
        <p:txBody>
          <a:bodyPr wrap="square" rtlCol="0">
            <a:spAutoFit/>
          </a:bodyPr>
          <a:lstStyle/>
          <a:p>
            <a:pPr algn="just"/>
            <a:r>
              <a:rPr lang="en-IN" b="0" i="0" dirty="0">
                <a:solidFill>
                  <a:srgbClr val="091E42"/>
                </a:solidFill>
                <a:effectLst/>
                <a:latin typeface="freight-text-pro"/>
              </a:rPr>
              <a:t>What is prompting</a:t>
            </a:r>
          </a:p>
          <a:p>
            <a:pPr algn="just"/>
            <a:r>
              <a:rPr lang="en-IN" b="0" i="0" dirty="0">
                <a:solidFill>
                  <a:srgbClr val="091E42"/>
                </a:solidFill>
                <a:effectLst/>
                <a:latin typeface="freight-text-pro"/>
              </a:rPr>
              <a:t>Importance of prompting</a:t>
            </a:r>
          </a:p>
          <a:p>
            <a:pPr algn="just"/>
            <a:r>
              <a:rPr lang="en-IN" b="0" i="0" dirty="0">
                <a:solidFill>
                  <a:srgbClr val="091E42"/>
                </a:solidFill>
                <a:effectLst/>
                <a:latin typeface="freight-text-pro"/>
              </a:rPr>
              <a:t>Structure of a good prompt</a:t>
            </a:r>
          </a:p>
          <a:p>
            <a:pPr algn="just"/>
            <a:r>
              <a:rPr lang="en-IN" b="0" i="0" dirty="0">
                <a:solidFill>
                  <a:srgbClr val="091E42"/>
                </a:solidFill>
                <a:effectLst/>
                <a:latin typeface="freight-text-pro"/>
              </a:rPr>
              <a:t>Enhancing LLM capabilities using advanced prompting techniques</a:t>
            </a:r>
          </a:p>
          <a:p>
            <a:endParaRPr lang="en-US" dirty="0"/>
          </a:p>
        </p:txBody>
      </p:sp>
      <p:pic>
        <p:nvPicPr>
          <p:cNvPr id="7" name="Picture 6" descr="A person sitting at a desk looking at a computer screen&#10;&#10;Description automatically generated">
            <a:extLst>
              <a:ext uri="{FF2B5EF4-FFF2-40B4-BE49-F238E27FC236}">
                <a16:creationId xmlns:a16="http://schemas.microsoft.com/office/drawing/2014/main" id="{9AB239D7-B29D-ACB1-EC3D-3A54F13121DA}"/>
              </a:ext>
            </a:extLst>
          </p:cNvPr>
          <p:cNvPicPr>
            <a:picLocks noChangeAspect="1"/>
          </p:cNvPicPr>
          <p:nvPr/>
        </p:nvPicPr>
        <p:blipFill>
          <a:blip r:embed="rId3"/>
          <a:stretch>
            <a:fillRect/>
          </a:stretch>
        </p:blipFill>
        <p:spPr>
          <a:xfrm>
            <a:off x="7105833" y="577588"/>
            <a:ext cx="4032119" cy="4032119"/>
          </a:xfrm>
          <a:prstGeom prst="rect">
            <a:avLst/>
          </a:prstGeom>
        </p:spPr>
      </p:pic>
    </p:spTree>
    <p:extLst>
      <p:ext uri="{BB962C8B-B14F-4D97-AF65-F5344CB8AC3E}">
        <p14:creationId xmlns:p14="http://schemas.microsoft.com/office/powerpoint/2010/main" val="390954961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A86579-D9CE-6113-29C1-DC4EE4360C25}"/>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C1FDBC20-D507-97FD-2E92-F3E9678B43F0}"/>
              </a:ext>
            </a:extLst>
          </p:cNvPr>
          <p:cNvSpPr/>
          <p:nvPr/>
        </p:nvSpPr>
        <p:spPr>
          <a:xfrm>
            <a:off x="0" y="1"/>
            <a:ext cx="1126638" cy="6858000"/>
          </a:xfrm>
          <a:prstGeom prst="rect">
            <a:avLst/>
          </a:prstGeom>
          <a:solidFill>
            <a:srgbClr val="D7C05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61AF9DB3-76CE-C0A2-9CE4-70F98B8F63D4}"/>
              </a:ext>
            </a:extLst>
          </p:cNvPr>
          <p:cNvSpPr/>
          <p:nvPr/>
        </p:nvSpPr>
        <p:spPr>
          <a:xfrm>
            <a:off x="565288" y="0"/>
            <a:ext cx="549447" cy="6858000"/>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D7BBD69E-F5EF-CF0E-15F3-8E4C30CBFDA4}"/>
              </a:ext>
            </a:extLst>
          </p:cNvPr>
          <p:cNvSpPr txBox="1"/>
          <p:nvPr/>
        </p:nvSpPr>
        <p:spPr>
          <a:xfrm>
            <a:off x="601006" y="42718"/>
            <a:ext cx="442291" cy="707886"/>
          </a:xfrm>
          <a:prstGeom prst="rect">
            <a:avLst/>
          </a:prstGeom>
          <a:noFill/>
        </p:spPr>
        <p:txBody>
          <a:bodyPr wrap="square" rtlCol="0">
            <a:spAutoFit/>
          </a:bodyPr>
          <a:lstStyle/>
          <a:p>
            <a:r>
              <a:rPr lang="el-GR" sz="4000" dirty="0">
                <a:solidFill>
                  <a:srgbClr val="D7C055"/>
                </a:solidFill>
              </a:rPr>
              <a:t>π</a:t>
            </a:r>
            <a:endParaRPr lang="en-US" sz="4000" dirty="0">
              <a:solidFill>
                <a:srgbClr val="D7C055"/>
              </a:solidFill>
            </a:endParaRPr>
          </a:p>
        </p:txBody>
      </p:sp>
      <p:pic>
        <p:nvPicPr>
          <p:cNvPr id="10" name="Picture 9" descr="A logo with lines in a black background&#10;&#10;Description automatically generated">
            <a:extLst>
              <a:ext uri="{FF2B5EF4-FFF2-40B4-BE49-F238E27FC236}">
                <a16:creationId xmlns:a16="http://schemas.microsoft.com/office/drawing/2014/main" id="{09949EA3-24C0-C390-0E04-04D956376012}"/>
              </a:ext>
            </a:extLst>
          </p:cNvPr>
          <p:cNvPicPr>
            <a:picLocks noChangeAspect="1"/>
          </p:cNvPicPr>
          <p:nvPr/>
        </p:nvPicPr>
        <p:blipFill>
          <a:blip r:embed="rId3"/>
          <a:stretch>
            <a:fillRect/>
          </a:stretch>
        </p:blipFill>
        <p:spPr>
          <a:xfrm>
            <a:off x="11202642" y="-205416"/>
            <a:ext cx="1217233" cy="1205327"/>
          </a:xfrm>
          <a:prstGeom prst="rect">
            <a:avLst/>
          </a:prstGeom>
        </p:spPr>
      </p:pic>
      <p:sp>
        <p:nvSpPr>
          <p:cNvPr id="33" name="Footer Placeholder 32">
            <a:extLst>
              <a:ext uri="{FF2B5EF4-FFF2-40B4-BE49-F238E27FC236}">
                <a16:creationId xmlns:a16="http://schemas.microsoft.com/office/drawing/2014/main" id="{AD085D81-1B6E-7B22-B1E0-1115777A217E}"/>
              </a:ext>
            </a:extLst>
          </p:cNvPr>
          <p:cNvSpPr>
            <a:spLocks noGrp="1"/>
          </p:cNvSpPr>
          <p:nvPr>
            <p:ph type="ftr" sz="quarter" idx="11"/>
          </p:nvPr>
        </p:nvSpPr>
        <p:spPr/>
        <p:txBody>
          <a:bodyPr/>
          <a:lstStyle/>
          <a:p>
            <a:r>
              <a:rPr lang="en-US" dirty="0"/>
              <a:t>Navigating the Future of Learning​</a:t>
            </a:r>
          </a:p>
        </p:txBody>
      </p:sp>
      <p:sp>
        <p:nvSpPr>
          <p:cNvPr id="2" name="TextBox 1">
            <a:extLst>
              <a:ext uri="{FF2B5EF4-FFF2-40B4-BE49-F238E27FC236}">
                <a16:creationId xmlns:a16="http://schemas.microsoft.com/office/drawing/2014/main" id="{B94F02C4-BD3F-4ED1-B6C7-002F187A74BD}"/>
              </a:ext>
            </a:extLst>
          </p:cNvPr>
          <p:cNvSpPr txBox="1"/>
          <p:nvPr/>
        </p:nvSpPr>
        <p:spPr>
          <a:xfrm>
            <a:off x="5809827" y="2447341"/>
            <a:ext cx="184731" cy="646331"/>
          </a:xfrm>
          <a:prstGeom prst="rect">
            <a:avLst/>
          </a:prstGeom>
          <a:noFill/>
        </p:spPr>
        <p:txBody>
          <a:bodyPr wrap="none" rtlCol="0">
            <a:spAutoFit/>
          </a:bodyPr>
          <a:lstStyle/>
          <a:p>
            <a:pPr algn="just"/>
            <a:endParaRPr lang="en-IN" b="0" i="0" dirty="0">
              <a:solidFill>
                <a:srgbClr val="091E42"/>
              </a:solidFill>
              <a:effectLst/>
              <a:latin typeface="freight-text-pro"/>
            </a:endParaRPr>
          </a:p>
          <a:p>
            <a:endParaRPr lang="en-US" dirty="0"/>
          </a:p>
        </p:txBody>
      </p:sp>
      <p:sp>
        <p:nvSpPr>
          <p:cNvPr id="3" name="TextBox 2">
            <a:extLst>
              <a:ext uri="{FF2B5EF4-FFF2-40B4-BE49-F238E27FC236}">
                <a16:creationId xmlns:a16="http://schemas.microsoft.com/office/drawing/2014/main" id="{6094E3B5-220B-A4C1-9D03-B4C5252703D0}"/>
              </a:ext>
            </a:extLst>
          </p:cNvPr>
          <p:cNvSpPr txBox="1"/>
          <p:nvPr/>
        </p:nvSpPr>
        <p:spPr>
          <a:xfrm>
            <a:off x="1687023" y="1402780"/>
            <a:ext cx="8505929" cy="892552"/>
          </a:xfrm>
          <a:prstGeom prst="rect">
            <a:avLst/>
          </a:prstGeom>
          <a:noFill/>
        </p:spPr>
        <p:txBody>
          <a:bodyPr wrap="square" rtlCol="0">
            <a:spAutoFit/>
          </a:bodyPr>
          <a:lstStyle/>
          <a:p>
            <a:r>
              <a:rPr lang="en-US" sz="2400" b="1" dirty="0"/>
              <a:t>What is a prompt?</a:t>
            </a:r>
          </a:p>
          <a:p>
            <a:r>
              <a:rPr lang="en-IN" sz="1400" dirty="0">
                <a:solidFill>
                  <a:srgbClr val="374151"/>
                </a:solidFill>
              </a:rPr>
              <a:t>A</a:t>
            </a:r>
            <a:r>
              <a:rPr lang="en-IN" sz="1400" b="0" i="0" dirty="0">
                <a:solidFill>
                  <a:srgbClr val="374151"/>
                </a:solidFill>
                <a:effectLst/>
              </a:rPr>
              <a:t> prompt refers to the </a:t>
            </a:r>
            <a:r>
              <a:rPr lang="en-IN" sz="1400" b="1" i="0" dirty="0">
                <a:solidFill>
                  <a:srgbClr val="374151"/>
                </a:solidFill>
                <a:effectLst/>
              </a:rPr>
              <a:t>input provided to the model to generate a response</a:t>
            </a:r>
            <a:r>
              <a:rPr lang="en-IN" sz="1400" b="0" i="0" dirty="0">
                <a:solidFill>
                  <a:srgbClr val="374151"/>
                </a:solidFill>
                <a:effectLst/>
              </a:rPr>
              <a:t>. The prompt can be a question, instruction, or any form of input text that guides the model in </a:t>
            </a:r>
            <a:r>
              <a:rPr lang="en-IN" sz="1400" b="1" i="1" dirty="0">
                <a:solidFill>
                  <a:srgbClr val="374151"/>
                </a:solidFill>
                <a:effectLst/>
              </a:rPr>
              <a:t>producing</a:t>
            </a:r>
            <a:r>
              <a:rPr lang="en-IN" sz="1400" b="0" i="1" dirty="0">
                <a:solidFill>
                  <a:srgbClr val="374151"/>
                </a:solidFill>
                <a:effectLst/>
              </a:rPr>
              <a:t> </a:t>
            </a:r>
            <a:r>
              <a:rPr lang="en-IN" sz="1400" b="1" i="1" dirty="0">
                <a:solidFill>
                  <a:srgbClr val="374151"/>
                </a:solidFill>
                <a:effectLst/>
              </a:rPr>
              <a:t>relevant output</a:t>
            </a:r>
            <a:r>
              <a:rPr lang="en-IN" sz="1400" b="0" i="0" dirty="0">
                <a:solidFill>
                  <a:srgbClr val="374151"/>
                </a:solidFill>
                <a:effectLst/>
              </a:rPr>
              <a:t>.</a:t>
            </a:r>
            <a:endParaRPr lang="en-US" sz="1400" b="1" dirty="0"/>
          </a:p>
        </p:txBody>
      </p:sp>
      <p:sp>
        <p:nvSpPr>
          <p:cNvPr id="9" name="TextBox 8">
            <a:extLst>
              <a:ext uri="{FF2B5EF4-FFF2-40B4-BE49-F238E27FC236}">
                <a16:creationId xmlns:a16="http://schemas.microsoft.com/office/drawing/2014/main" id="{13A64EAE-E5BB-55C3-D03C-1195DA346BC2}"/>
              </a:ext>
            </a:extLst>
          </p:cNvPr>
          <p:cNvSpPr txBox="1"/>
          <p:nvPr/>
        </p:nvSpPr>
        <p:spPr>
          <a:xfrm>
            <a:off x="1687023" y="2823715"/>
            <a:ext cx="8862645" cy="738664"/>
          </a:xfrm>
          <a:prstGeom prst="rect">
            <a:avLst/>
          </a:prstGeom>
          <a:noFill/>
        </p:spPr>
        <p:txBody>
          <a:bodyPr wrap="square" rtlCol="0">
            <a:spAutoFit/>
          </a:bodyPr>
          <a:lstStyle/>
          <a:p>
            <a:r>
              <a:rPr lang="en-IN" sz="1400" dirty="0">
                <a:solidFill>
                  <a:srgbClr val="000000"/>
                </a:solidFill>
                <a:effectLst/>
              </a:rPr>
              <a:t>Prompt engineering is the process of </a:t>
            </a:r>
            <a:r>
              <a:rPr lang="en-IN" sz="1400" b="1" dirty="0">
                <a:solidFill>
                  <a:srgbClr val="000000"/>
                </a:solidFill>
                <a:effectLst/>
              </a:rPr>
              <a:t>designing and optimizing prompts </a:t>
            </a:r>
            <a:r>
              <a:rPr lang="en-IN" sz="1400" dirty="0">
                <a:solidFill>
                  <a:srgbClr val="000000"/>
                </a:solidFill>
                <a:effectLst/>
              </a:rPr>
              <a:t>used in natural language processing (NLP) models, such as </a:t>
            </a:r>
            <a:r>
              <a:rPr lang="en-IN" sz="1400" dirty="0" err="1">
                <a:solidFill>
                  <a:srgbClr val="000000"/>
                </a:solidFill>
                <a:effectLst/>
              </a:rPr>
              <a:t>ChatGPT</a:t>
            </a:r>
            <a:r>
              <a:rPr lang="en-IN" sz="1400" dirty="0">
                <a:solidFill>
                  <a:srgbClr val="000000"/>
                </a:solidFill>
                <a:effectLst/>
              </a:rPr>
              <a:t>, chatbots, or virtual assistants. This involves </a:t>
            </a:r>
            <a:r>
              <a:rPr lang="en-IN" sz="1400" b="1" dirty="0">
                <a:solidFill>
                  <a:srgbClr val="000000"/>
                </a:solidFill>
                <a:effectLst/>
              </a:rPr>
              <a:t>crafting prompts that are clear, concise, and effective in eliciting the desired response</a:t>
            </a:r>
            <a:r>
              <a:rPr lang="en-IN" sz="1400" dirty="0">
                <a:solidFill>
                  <a:srgbClr val="000000"/>
                </a:solidFill>
                <a:effectLst/>
              </a:rPr>
              <a:t>. </a:t>
            </a:r>
          </a:p>
        </p:txBody>
      </p:sp>
      <p:sp>
        <p:nvSpPr>
          <p:cNvPr id="12" name="TextBox 11">
            <a:extLst>
              <a:ext uri="{FF2B5EF4-FFF2-40B4-BE49-F238E27FC236}">
                <a16:creationId xmlns:a16="http://schemas.microsoft.com/office/drawing/2014/main" id="{7BDED99F-99D2-561E-EC7C-9C7F8DD84CE6}"/>
              </a:ext>
            </a:extLst>
          </p:cNvPr>
          <p:cNvSpPr txBox="1"/>
          <p:nvPr/>
        </p:nvSpPr>
        <p:spPr>
          <a:xfrm>
            <a:off x="1582531" y="2437025"/>
            <a:ext cx="4559773" cy="461665"/>
          </a:xfrm>
          <a:prstGeom prst="rect">
            <a:avLst/>
          </a:prstGeom>
          <a:noFill/>
        </p:spPr>
        <p:txBody>
          <a:bodyPr wrap="square" rtlCol="0">
            <a:spAutoFit/>
          </a:bodyPr>
          <a:lstStyle/>
          <a:p>
            <a:r>
              <a:rPr lang="en-US" sz="2400" b="1" dirty="0"/>
              <a:t> What is prompt engineering?</a:t>
            </a:r>
          </a:p>
        </p:txBody>
      </p:sp>
    </p:spTree>
    <p:extLst>
      <p:ext uri="{BB962C8B-B14F-4D97-AF65-F5344CB8AC3E}">
        <p14:creationId xmlns:p14="http://schemas.microsoft.com/office/powerpoint/2010/main" val="394863373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9BDB38-FCCE-D729-3575-D42A514ED784}"/>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5D27712C-E517-C470-0FE6-4DB95CDF5802}"/>
              </a:ext>
            </a:extLst>
          </p:cNvPr>
          <p:cNvSpPr/>
          <p:nvPr/>
        </p:nvSpPr>
        <p:spPr>
          <a:xfrm>
            <a:off x="0" y="1"/>
            <a:ext cx="1126638" cy="6858000"/>
          </a:xfrm>
          <a:prstGeom prst="rect">
            <a:avLst/>
          </a:prstGeom>
          <a:solidFill>
            <a:srgbClr val="D7C05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4616A2E9-988A-86A2-0546-94F86A9C8716}"/>
              </a:ext>
            </a:extLst>
          </p:cNvPr>
          <p:cNvSpPr/>
          <p:nvPr/>
        </p:nvSpPr>
        <p:spPr>
          <a:xfrm>
            <a:off x="565288" y="0"/>
            <a:ext cx="549447" cy="6858000"/>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A3F5EA58-B017-1A2C-49B4-5E59BC39DEFD}"/>
              </a:ext>
            </a:extLst>
          </p:cNvPr>
          <p:cNvSpPr txBox="1"/>
          <p:nvPr/>
        </p:nvSpPr>
        <p:spPr>
          <a:xfrm>
            <a:off x="601006" y="42718"/>
            <a:ext cx="442291" cy="707886"/>
          </a:xfrm>
          <a:prstGeom prst="rect">
            <a:avLst/>
          </a:prstGeom>
          <a:noFill/>
        </p:spPr>
        <p:txBody>
          <a:bodyPr wrap="square" rtlCol="0">
            <a:spAutoFit/>
          </a:bodyPr>
          <a:lstStyle/>
          <a:p>
            <a:r>
              <a:rPr lang="el-GR" sz="4000" dirty="0">
                <a:solidFill>
                  <a:srgbClr val="D7C055"/>
                </a:solidFill>
              </a:rPr>
              <a:t>π</a:t>
            </a:r>
            <a:endParaRPr lang="en-US" sz="4000" dirty="0">
              <a:solidFill>
                <a:srgbClr val="D7C055"/>
              </a:solidFill>
            </a:endParaRPr>
          </a:p>
        </p:txBody>
      </p:sp>
      <p:pic>
        <p:nvPicPr>
          <p:cNvPr id="10" name="Picture 9" descr="A logo with lines in a black background&#10;&#10;Description automatically generated">
            <a:extLst>
              <a:ext uri="{FF2B5EF4-FFF2-40B4-BE49-F238E27FC236}">
                <a16:creationId xmlns:a16="http://schemas.microsoft.com/office/drawing/2014/main" id="{5C0DB2DA-4E41-E456-2579-DD2DEC855062}"/>
              </a:ext>
            </a:extLst>
          </p:cNvPr>
          <p:cNvPicPr>
            <a:picLocks noChangeAspect="1"/>
          </p:cNvPicPr>
          <p:nvPr/>
        </p:nvPicPr>
        <p:blipFill>
          <a:blip r:embed="rId3"/>
          <a:stretch>
            <a:fillRect/>
          </a:stretch>
        </p:blipFill>
        <p:spPr>
          <a:xfrm>
            <a:off x="11202642" y="-205416"/>
            <a:ext cx="1217233" cy="1205327"/>
          </a:xfrm>
          <a:prstGeom prst="rect">
            <a:avLst/>
          </a:prstGeom>
        </p:spPr>
      </p:pic>
      <p:sp>
        <p:nvSpPr>
          <p:cNvPr id="33" name="Footer Placeholder 32">
            <a:extLst>
              <a:ext uri="{FF2B5EF4-FFF2-40B4-BE49-F238E27FC236}">
                <a16:creationId xmlns:a16="http://schemas.microsoft.com/office/drawing/2014/main" id="{D65F98E1-65F9-0F33-8CA5-4AC940F6E1CE}"/>
              </a:ext>
            </a:extLst>
          </p:cNvPr>
          <p:cNvSpPr>
            <a:spLocks noGrp="1"/>
          </p:cNvSpPr>
          <p:nvPr>
            <p:ph type="ftr" sz="quarter" idx="11"/>
          </p:nvPr>
        </p:nvSpPr>
        <p:spPr/>
        <p:txBody>
          <a:bodyPr/>
          <a:lstStyle/>
          <a:p>
            <a:r>
              <a:rPr lang="en-US" dirty="0"/>
              <a:t>Navigating the Future of Learning​</a:t>
            </a:r>
          </a:p>
        </p:txBody>
      </p:sp>
      <p:sp>
        <p:nvSpPr>
          <p:cNvPr id="2" name="TextBox 1">
            <a:extLst>
              <a:ext uri="{FF2B5EF4-FFF2-40B4-BE49-F238E27FC236}">
                <a16:creationId xmlns:a16="http://schemas.microsoft.com/office/drawing/2014/main" id="{47ED9FAB-EE7B-262F-D6F0-A68C60D3DD7D}"/>
              </a:ext>
            </a:extLst>
          </p:cNvPr>
          <p:cNvSpPr txBox="1"/>
          <p:nvPr/>
        </p:nvSpPr>
        <p:spPr>
          <a:xfrm>
            <a:off x="6143122" y="1891160"/>
            <a:ext cx="184731" cy="646331"/>
          </a:xfrm>
          <a:prstGeom prst="rect">
            <a:avLst/>
          </a:prstGeom>
          <a:noFill/>
        </p:spPr>
        <p:txBody>
          <a:bodyPr wrap="none" rtlCol="0">
            <a:spAutoFit/>
          </a:bodyPr>
          <a:lstStyle/>
          <a:p>
            <a:pPr algn="just"/>
            <a:endParaRPr lang="en-IN" b="0" i="0" dirty="0">
              <a:solidFill>
                <a:srgbClr val="091E42"/>
              </a:solidFill>
              <a:effectLst/>
              <a:latin typeface="freight-text-pro"/>
            </a:endParaRPr>
          </a:p>
          <a:p>
            <a:endParaRPr lang="en-US" dirty="0"/>
          </a:p>
        </p:txBody>
      </p:sp>
      <p:sp>
        <p:nvSpPr>
          <p:cNvPr id="16" name="TextBox 15">
            <a:extLst>
              <a:ext uri="{FF2B5EF4-FFF2-40B4-BE49-F238E27FC236}">
                <a16:creationId xmlns:a16="http://schemas.microsoft.com/office/drawing/2014/main" id="{EB92472B-57F6-59BF-325F-B858FD2F6B63}"/>
              </a:ext>
            </a:extLst>
          </p:cNvPr>
          <p:cNvSpPr txBox="1"/>
          <p:nvPr/>
        </p:nvSpPr>
        <p:spPr>
          <a:xfrm>
            <a:off x="1744920" y="1273288"/>
            <a:ext cx="3514232" cy="461665"/>
          </a:xfrm>
          <a:prstGeom prst="rect">
            <a:avLst/>
          </a:prstGeom>
          <a:noFill/>
        </p:spPr>
        <p:txBody>
          <a:bodyPr wrap="none" rtlCol="0">
            <a:spAutoFit/>
          </a:bodyPr>
          <a:lstStyle/>
          <a:p>
            <a:r>
              <a:rPr lang="en-US" sz="2400" b="1" dirty="0"/>
              <a:t> What is prompt priming?</a:t>
            </a:r>
          </a:p>
        </p:txBody>
      </p:sp>
      <p:sp>
        <p:nvSpPr>
          <p:cNvPr id="17" name="TextBox 16">
            <a:extLst>
              <a:ext uri="{FF2B5EF4-FFF2-40B4-BE49-F238E27FC236}">
                <a16:creationId xmlns:a16="http://schemas.microsoft.com/office/drawing/2014/main" id="{2540BA08-30D3-2D1D-A520-75079EBC27DD}"/>
              </a:ext>
            </a:extLst>
          </p:cNvPr>
          <p:cNvSpPr txBox="1"/>
          <p:nvPr/>
        </p:nvSpPr>
        <p:spPr>
          <a:xfrm>
            <a:off x="1820408" y="1810875"/>
            <a:ext cx="8511369" cy="3323987"/>
          </a:xfrm>
          <a:prstGeom prst="rect">
            <a:avLst/>
          </a:prstGeom>
          <a:noFill/>
        </p:spPr>
        <p:txBody>
          <a:bodyPr wrap="none" rtlCol="0">
            <a:spAutoFit/>
          </a:bodyPr>
          <a:lstStyle/>
          <a:p>
            <a:r>
              <a:rPr lang="en-IN" sz="1400" dirty="0">
                <a:solidFill>
                  <a:srgbClr val="000000"/>
                </a:solidFill>
                <a:effectLst/>
              </a:rPr>
              <a:t>“</a:t>
            </a:r>
            <a:r>
              <a:rPr lang="en-IN" sz="1400" b="1" dirty="0">
                <a:solidFill>
                  <a:srgbClr val="000000"/>
                </a:solidFill>
                <a:effectLst/>
              </a:rPr>
              <a:t>Priming</a:t>
            </a:r>
            <a:r>
              <a:rPr lang="en-IN" sz="1400" dirty="0">
                <a:solidFill>
                  <a:srgbClr val="000000"/>
                </a:solidFill>
                <a:effectLst/>
              </a:rPr>
              <a:t>” refers to the practice of </a:t>
            </a:r>
            <a:r>
              <a:rPr lang="en-IN" sz="1400" b="1" dirty="0">
                <a:solidFill>
                  <a:srgbClr val="000000"/>
                </a:solidFill>
                <a:effectLst/>
              </a:rPr>
              <a:t>providing some initial input </a:t>
            </a:r>
            <a:r>
              <a:rPr lang="en-IN" sz="1400" dirty="0">
                <a:solidFill>
                  <a:srgbClr val="000000"/>
                </a:solidFill>
                <a:effectLst/>
              </a:rPr>
              <a:t>to the model before generating a response. The</a:t>
            </a:r>
          </a:p>
          <a:p>
            <a:r>
              <a:rPr lang="en-IN" sz="1400" dirty="0">
                <a:solidFill>
                  <a:srgbClr val="000000"/>
                </a:solidFill>
                <a:effectLst/>
              </a:rPr>
              <a:t>initial input is intended to guide the model toward generating a response that is more relevant and coherent with</a:t>
            </a:r>
          </a:p>
          <a:p>
            <a:r>
              <a:rPr lang="en-IN" sz="1400" dirty="0">
                <a:solidFill>
                  <a:srgbClr val="000000"/>
                </a:solidFill>
                <a:effectLst/>
              </a:rPr>
              <a:t>the user's intended output.</a:t>
            </a:r>
          </a:p>
          <a:p>
            <a:endParaRPr lang="en-IN" sz="1400" dirty="0">
              <a:solidFill>
                <a:srgbClr val="000000"/>
              </a:solidFill>
              <a:effectLst/>
            </a:endParaRPr>
          </a:p>
          <a:p>
            <a:r>
              <a:rPr lang="en-IN" sz="1400" b="1" dirty="0">
                <a:solidFill>
                  <a:srgbClr val="000000"/>
                </a:solidFill>
              </a:rPr>
              <a:t>Example:</a:t>
            </a:r>
            <a:endParaRPr lang="en-IN" sz="1400" b="1" dirty="0">
              <a:solidFill>
                <a:srgbClr val="000000"/>
              </a:solidFill>
              <a:effectLst/>
            </a:endParaRPr>
          </a:p>
          <a:p>
            <a:r>
              <a:rPr lang="en-IN" sz="1400" b="1" dirty="0">
                <a:solidFill>
                  <a:srgbClr val="000000"/>
                </a:solidFill>
                <a:effectLst/>
              </a:rPr>
              <a:t>Without priming:</a:t>
            </a:r>
            <a:r>
              <a:rPr lang="en-IN" sz="1400" dirty="0">
                <a:solidFill>
                  <a:srgbClr val="000000"/>
                </a:solidFill>
                <a:effectLst/>
              </a:rPr>
              <a:t> </a:t>
            </a:r>
            <a:r>
              <a:rPr lang="en-IN" sz="1400" dirty="0">
                <a:solidFill>
                  <a:srgbClr val="FF0000"/>
                </a:solidFill>
                <a:effectLst/>
              </a:rPr>
              <a:t>Where should I go on my next vacation?</a:t>
            </a:r>
          </a:p>
          <a:p>
            <a:endParaRPr lang="en-IN" sz="1400" dirty="0">
              <a:solidFill>
                <a:srgbClr val="000000"/>
              </a:solidFill>
              <a:effectLst/>
            </a:endParaRPr>
          </a:p>
          <a:p>
            <a:r>
              <a:rPr lang="en-IN" sz="1400" b="1" dirty="0">
                <a:solidFill>
                  <a:srgbClr val="000000"/>
                </a:solidFill>
                <a:effectLst/>
              </a:rPr>
              <a:t>With priming:</a:t>
            </a:r>
            <a:r>
              <a:rPr lang="en-IN" sz="1400" dirty="0">
                <a:solidFill>
                  <a:srgbClr val="000000"/>
                </a:solidFill>
                <a:effectLst/>
              </a:rPr>
              <a:t> I’d like to go on a trip with my wife and kids. The location should be tropical, we’d love to be close to</a:t>
            </a:r>
          </a:p>
          <a:p>
            <a:r>
              <a:rPr lang="en-IN" sz="1400" dirty="0">
                <a:solidFill>
                  <a:srgbClr val="000000"/>
                </a:solidFill>
                <a:effectLst/>
              </a:rPr>
              <a:t>the beach, I’d like the flight to be one direct flight to and from LAX, and I have a travel budget of $5,000. </a:t>
            </a:r>
            <a:r>
              <a:rPr lang="en-IN" sz="1400" dirty="0">
                <a:solidFill>
                  <a:srgbClr val="FF0000"/>
                </a:solidFill>
                <a:effectLst/>
              </a:rPr>
              <a:t>Where</a:t>
            </a:r>
          </a:p>
          <a:p>
            <a:r>
              <a:rPr lang="en-IN" sz="1400" dirty="0">
                <a:solidFill>
                  <a:srgbClr val="FF0000"/>
                </a:solidFill>
                <a:effectLst/>
              </a:rPr>
              <a:t>should I go on my next vacation?</a:t>
            </a:r>
          </a:p>
          <a:p>
            <a:endParaRPr lang="en-IN" sz="1400" dirty="0">
              <a:solidFill>
                <a:srgbClr val="000000"/>
              </a:solidFill>
              <a:effectLst/>
            </a:endParaRPr>
          </a:p>
          <a:p>
            <a:r>
              <a:rPr lang="en-IN" sz="1400" b="1" dirty="0">
                <a:solidFill>
                  <a:srgbClr val="000000"/>
                </a:solidFill>
                <a:effectLst/>
              </a:rPr>
              <a:t>Priming Output:</a:t>
            </a:r>
            <a:r>
              <a:rPr lang="en-IN" sz="1400" dirty="0">
                <a:solidFill>
                  <a:srgbClr val="000000"/>
                </a:solidFill>
                <a:effectLst/>
              </a:rPr>
              <a:t> One suggestion for your tropical family vacation within a </a:t>
            </a:r>
            <a:r>
              <a:rPr lang="en-IN" sz="1400" b="1" dirty="0">
                <a:solidFill>
                  <a:srgbClr val="000000"/>
                </a:solidFill>
                <a:effectLst/>
              </a:rPr>
              <a:t>$5,000 budget</a:t>
            </a:r>
            <a:r>
              <a:rPr lang="en-IN" sz="1400" dirty="0">
                <a:solidFill>
                  <a:srgbClr val="000000"/>
                </a:solidFill>
                <a:effectLst/>
              </a:rPr>
              <a:t> could be </a:t>
            </a:r>
            <a:r>
              <a:rPr lang="en-IN" sz="1400" b="1" dirty="0">
                <a:solidFill>
                  <a:srgbClr val="000000"/>
                </a:solidFill>
                <a:effectLst/>
              </a:rPr>
              <a:t>Cancun</a:t>
            </a:r>
            <a:r>
              <a:rPr lang="en-IN" sz="1400" dirty="0">
                <a:solidFill>
                  <a:srgbClr val="000000"/>
                </a:solidFill>
                <a:effectLst/>
              </a:rPr>
              <a:t>,</a:t>
            </a:r>
          </a:p>
          <a:p>
            <a:r>
              <a:rPr lang="en-IN" sz="1400" dirty="0">
                <a:solidFill>
                  <a:srgbClr val="000000"/>
                </a:solidFill>
                <a:effectLst/>
              </a:rPr>
              <a:t>Mexico. </a:t>
            </a:r>
            <a:r>
              <a:rPr lang="en-IN" sz="1400" b="1" dirty="0">
                <a:solidFill>
                  <a:srgbClr val="000000"/>
                </a:solidFill>
                <a:effectLst/>
              </a:rPr>
              <a:t>Direct flights</a:t>
            </a:r>
            <a:r>
              <a:rPr lang="en-IN" sz="1400" dirty="0">
                <a:solidFill>
                  <a:srgbClr val="000000"/>
                </a:solidFill>
                <a:effectLst/>
              </a:rPr>
              <a:t> from LAX are available, and you can find affordable all-inclusive packages with prices</a:t>
            </a:r>
          </a:p>
          <a:p>
            <a:r>
              <a:rPr lang="en-IN" sz="1400" dirty="0">
                <a:solidFill>
                  <a:srgbClr val="000000"/>
                </a:solidFill>
                <a:effectLst/>
              </a:rPr>
              <a:t>starting at around $1,000 per person for a week-long stay. Popular </a:t>
            </a:r>
            <a:r>
              <a:rPr lang="en-IN" sz="1400" b="1" dirty="0">
                <a:solidFill>
                  <a:srgbClr val="000000"/>
                </a:solidFill>
                <a:effectLst/>
              </a:rPr>
              <a:t>family activities</a:t>
            </a:r>
            <a:r>
              <a:rPr lang="en-IN" sz="1400" dirty="0">
                <a:solidFill>
                  <a:srgbClr val="000000"/>
                </a:solidFill>
                <a:effectLst/>
              </a:rPr>
              <a:t> in Cancun include snorkelling,</a:t>
            </a:r>
          </a:p>
          <a:p>
            <a:r>
              <a:rPr lang="en-IN" sz="1400" dirty="0">
                <a:solidFill>
                  <a:srgbClr val="000000"/>
                </a:solidFill>
                <a:effectLst/>
              </a:rPr>
              <a:t>visiting ancient ruins, and exploring</a:t>
            </a:r>
            <a:r>
              <a:rPr lang="en-IN" sz="1400" b="1" dirty="0">
                <a:solidFill>
                  <a:srgbClr val="000000"/>
                </a:solidFill>
                <a:effectLst/>
              </a:rPr>
              <a:t> local beaches</a:t>
            </a:r>
            <a:r>
              <a:rPr lang="en-IN" sz="1400" dirty="0">
                <a:solidFill>
                  <a:srgbClr val="000000"/>
                </a:solidFill>
                <a:effectLst/>
              </a:rPr>
              <a:t> and restaurants.</a:t>
            </a:r>
          </a:p>
        </p:txBody>
      </p:sp>
      <p:sp>
        <p:nvSpPr>
          <p:cNvPr id="4" name="Rounded Rectangle 3">
            <a:extLst>
              <a:ext uri="{FF2B5EF4-FFF2-40B4-BE49-F238E27FC236}">
                <a16:creationId xmlns:a16="http://schemas.microsoft.com/office/drawing/2014/main" id="{3F711A08-04E0-ACFB-C9E6-02E211A3FFDE}"/>
              </a:ext>
            </a:extLst>
          </p:cNvPr>
          <p:cNvSpPr/>
          <p:nvPr/>
        </p:nvSpPr>
        <p:spPr>
          <a:xfrm>
            <a:off x="1680023" y="1810874"/>
            <a:ext cx="8511369" cy="3534123"/>
          </a:xfrm>
          <a:prstGeom prst="round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28177997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FBB3BF-34B8-4406-4F8E-D69C4EB71B83}"/>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C570382C-6B35-2AF7-1546-7B33B593FF90}"/>
              </a:ext>
            </a:extLst>
          </p:cNvPr>
          <p:cNvSpPr/>
          <p:nvPr/>
        </p:nvSpPr>
        <p:spPr>
          <a:xfrm>
            <a:off x="0" y="1"/>
            <a:ext cx="1126638" cy="6858000"/>
          </a:xfrm>
          <a:prstGeom prst="rect">
            <a:avLst/>
          </a:prstGeom>
          <a:solidFill>
            <a:srgbClr val="D7C05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8A973477-5527-32DF-93D8-82360FE5074D}"/>
              </a:ext>
            </a:extLst>
          </p:cNvPr>
          <p:cNvSpPr/>
          <p:nvPr/>
        </p:nvSpPr>
        <p:spPr>
          <a:xfrm>
            <a:off x="565288" y="0"/>
            <a:ext cx="549447" cy="6858000"/>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B9E9348D-0443-D842-0CCD-C10ACC88F096}"/>
              </a:ext>
            </a:extLst>
          </p:cNvPr>
          <p:cNvSpPr txBox="1"/>
          <p:nvPr/>
        </p:nvSpPr>
        <p:spPr>
          <a:xfrm>
            <a:off x="601006" y="42718"/>
            <a:ext cx="442291" cy="707886"/>
          </a:xfrm>
          <a:prstGeom prst="rect">
            <a:avLst/>
          </a:prstGeom>
          <a:noFill/>
        </p:spPr>
        <p:txBody>
          <a:bodyPr wrap="square" rtlCol="0">
            <a:spAutoFit/>
          </a:bodyPr>
          <a:lstStyle/>
          <a:p>
            <a:r>
              <a:rPr lang="el-GR" sz="4000" dirty="0">
                <a:solidFill>
                  <a:srgbClr val="D7C055"/>
                </a:solidFill>
              </a:rPr>
              <a:t>π</a:t>
            </a:r>
            <a:endParaRPr lang="en-US" sz="4000" dirty="0">
              <a:solidFill>
                <a:srgbClr val="D7C055"/>
              </a:solidFill>
            </a:endParaRPr>
          </a:p>
        </p:txBody>
      </p:sp>
      <p:pic>
        <p:nvPicPr>
          <p:cNvPr id="10" name="Picture 9" descr="A logo with lines in a black background&#10;&#10;Description automatically generated">
            <a:extLst>
              <a:ext uri="{FF2B5EF4-FFF2-40B4-BE49-F238E27FC236}">
                <a16:creationId xmlns:a16="http://schemas.microsoft.com/office/drawing/2014/main" id="{450448EE-0E90-F910-7BC5-87340C2BF57C}"/>
              </a:ext>
            </a:extLst>
          </p:cNvPr>
          <p:cNvPicPr>
            <a:picLocks noChangeAspect="1"/>
          </p:cNvPicPr>
          <p:nvPr/>
        </p:nvPicPr>
        <p:blipFill>
          <a:blip r:embed="rId3"/>
          <a:stretch>
            <a:fillRect/>
          </a:stretch>
        </p:blipFill>
        <p:spPr>
          <a:xfrm>
            <a:off x="11202642" y="-205416"/>
            <a:ext cx="1217233" cy="1205327"/>
          </a:xfrm>
          <a:prstGeom prst="rect">
            <a:avLst/>
          </a:prstGeom>
        </p:spPr>
      </p:pic>
      <p:sp>
        <p:nvSpPr>
          <p:cNvPr id="33" name="Footer Placeholder 32">
            <a:extLst>
              <a:ext uri="{FF2B5EF4-FFF2-40B4-BE49-F238E27FC236}">
                <a16:creationId xmlns:a16="http://schemas.microsoft.com/office/drawing/2014/main" id="{58E7C728-A761-8F12-26F5-828A5689327D}"/>
              </a:ext>
            </a:extLst>
          </p:cNvPr>
          <p:cNvSpPr>
            <a:spLocks noGrp="1"/>
          </p:cNvSpPr>
          <p:nvPr>
            <p:ph type="ftr" sz="quarter" idx="11"/>
          </p:nvPr>
        </p:nvSpPr>
        <p:spPr/>
        <p:txBody>
          <a:bodyPr/>
          <a:lstStyle/>
          <a:p>
            <a:r>
              <a:rPr lang="en-US" dirty="0"/>
              <a:t>Navigating the Future of Learning​</a:t>
            </a:r>
          </a:p>
        </p:txBody>
      </p:sp>
      <p:sp>
        <p:nvSpPr>
          <p:cNvPr id="2" name="TextBox 1">
            <a:extLst>
              <a:ext uri="{FF2B5EF4-FFF2-40B4-BE49-F238E27FC236}">
                <a16:creationId xmlns:a16="http://schemas.microsoft.com/office/drawing/2014/main" id="{038CF7EB-934C-AAFC-4B5B-FB4265871CEB}"/>
              </a:ext>
            </a:extLst>
          </p:cNvPr>
          <p:cNvSpPr txBox="1"/>
          <p:nvPr/>
        </p:nvSpPr>
        <p:spPr>
          <a:xfrm>
            <a:off x="6078225" y="1617783"/>
            <a:ext cx="184731" cy="646331"/>
          </a:xfrm>
          <a:prstGeom prst="rect">
            <a:avLst/>
          </a:prstGeom>
          <a:noFill/>
        </p:spPr>
        <p:txBody>
          <a:bodyPr wrap="square" rtlCol="0">
            <a:spAutoFit/>
          </a:bodyPr>
          <a:lstStyle/>
          <a:p>
            <a:pPr algn="just"/>
            <a:endParaRPr lang="en-IN" b="0" i="0" dirty="0">
              <a:solidFill>
                <a:srgbClr val="091E42"/>
              </a:solidFill>
              <a:effectLst/>
              <a:latin typeface="freight-text-pro"/>
            </a:endParaRPr>
          </a:p>
          <a:p>
            <a:endParaRPr lang="en-US" dirty="0"/>
          </a:p>
        </p:txBody>
      </p:sp>
      <p:sp>
        <p:nvSpPr>
          <p:cNvPr id="3" name="TextBox 2">
            <a:extLst>
              <a:ext uri="{FF2B5EF4-FFF2-40B4-BE49-F238E27FC236}">
                <a16:creationId xmlns:a16="http://schemas.microsoft.com/office/drawing/2014/main" id="{2EC3F2B8-B842-2AA2-7330-2EE3071822B3}"/>
              </a:ext>
            </a:extLst>
          </p:cNvPr>
          <p:cNvSpPr txBox="1"/>
          <p:nvPr/>
        </p:nvSpPr>
        <p:spPr>
          <a:xfrm>
            <a:off x="1934308" y="445477"/>
            <a:ext cx="5439508" cy="646331"/>
          </a:xfrm>
          <a:prstGeom prst="rect">
            <a:avLst/>
          </a:prstGeom>
          <a:noFill/>
        </p:spPr>
        <p:txBody>
          <a:bodyPr wrap="square" rtlCol="0">
            <a:spAutoFit/>
          </a:bodyPr>
          <a:lstStyle/>
          <a:p>
            <a:pPr algn="l"/>
            <a:r>
              <a:rPr lang="en-IN" sz="3600" b="1" i="0" dirty="0">
                <a:solidFill>
                  <a:srgbClr val="091E42"/>
                </a:solidFill>
                <a:effectLst/>
              </a:rPr>
              <a:t>Engineering a Good Prompt</a:t>
            </a:r>
          </a:p>
        </p:txBody>
      </p:sp>
      <p:sp>
        <p:nvSpPr>
          <p:cNvPr id="5" name="TextBox 4">
            <a:extLst>
              <a:ext uri="{FF2B5EF4-FFF2-40B4-BE49-F238E27FC236}">
                <a16:creationId xmlns:a16="http://schemas.microsoft.com/office/drawing/2014/main" id="{9D784D7F-B42C-B418-99B7-B2ACF1AA3B16}"/>
              </a:ext>
            </a:extLst>
          </p:cNvPr>
          <p:cNvSpPr txBox="1"/>
          <p:nvPr/>
        </p:nvSpPr>
        <p:spPr>
          <a:xfrm>
            <a:off x="1934308" y="2644097"/>
            <a:ext cx="5005633" cy="2862322"/>
          </a:xfrm>
          <a:prstGeom prst="rect">
            <a:avLst/>
          </a:prstGeom>
          <a:noFill/>
        </p:spPr>
        <p:txBody>
          <a:bodyPr wrap="square" rtlCol="0">
            <a:spAutoFit/>
          </a:bodyPr>
          <a:lstStyle/>
          <a:p>
            <a:pPr algn="just"/>
            <a:r>
              <a:rPr lang="en-IN" b="1" i="0" dirty="0">
                <a:solidFill>
                  <a:srgbClr val="0070C0"/>
                </a:solidFill>
                <a:effectLst/>
                <a:latin typeface="freight-text-pro"/>
              </a:rPr>
              <a:t>Five components of a good prompt:</a:t>
            </a:r>
          </a:p>
          <a:p>
            <a:pPr marL="800100" lvl="1" indent="-342900" algn="just">
              <a:buFont typeface="+mj-lt"/>
              <a:buAutoNum type="arabicPeriod"/>
            </a:pPr>
            <a:r>
              <a:rPr lang="en-IN" i="0" dirty="0">
                <a:solidFill>
                  <a:srgbClr val="091E42"/>
                </a:solidFill>
                <a:effectLst/>
                <a:latin typeface="freight-text-pro"/>
              </a:rPr>
              <a:t> Explicitly state the </a:t>
            </a:r>
            <a:r>
              <a:rPr lang="en-IN" i="0" dirty="0">
                <a:solidFill>
                  <a:srgbClr val="FF0000"/>
                </a:solidFill>
                <a:effectLst/>
                <a:latin typeface="freight-text-pro"/>
              </a:rPr>
              <a:t>task</a:t>
            </a:r>
            <a:r>
              <a:rPr lang="en-IN" i="0" dirty="0">
                <a:solidFill>
                  <a:srgbClr val="091E42"/>
                </a:solidFill>
                <a:effectLst/>
                <a:latin typeface="freight-text-pro"/>
              </a:rPr>
              <a:t> to be performed to get the required output</a:t>
            </a:r>
          </a:p>
          <a:p>
            <a:pPr marL="800100" lvl="1" indent="-342900" algn="just">
              <a:buFont typeface="+mj-lt"/>
              <a:buAutoNum type="arabicPeriod"/>
            </a:pPr>
            <a:r>
              <a:rPr lang="en-IN" i="0" dirty="0">
                <a:solidFill>
                  <a:srgbClr val="091E42"/>
                </a:solidFill>
                <a:effectLst/>
                <a:latin typeface="freight-text-pro"/>
              </a:rPr>
              <a:t> </a:t>
            </a:r>
            <a:r>
              <a:rPr lang="en-IN" i="0" dirty="0">
                <a:solidFill>
                  <a:srgbClr val="FF0000"/>
                </a:solidFill>
                <a:effectLst/>
                <a:latin typeface="freight-text-pro"/>
              </a:rPr>
              <a:t>Role</a:t>
            </a:r>
            <a:r>
              <a:rPr lang="en-IN" i="0" dirty="0">
                <a:solidFill>
                  <a:srgbClr val="091E42"/>
                </a:solidFill>
                <a:effectLst/>
                <a:latin typeface="freight-text-pro"/>
              </a:rPr>
              <a:t> of the language model for performing the task</a:t>
            </a:r>
          </a:p>
          <a:p>
            <a:pPr marL="800100" lvl="1" indent="-342900" algn="just">
              <a:buFont typeface="+mj-lt"/>
              <a:buAutoNum type="arabicPeriod"/>
            </a:pPr>
            <a:r>
              <a:rPr lang="en-IN" i="0" dirty="0">
                <a:solidFill>
                  <a:srgbClr val="091E42"/>
                </a:solidFill>
                <a:effectLst/>
                <a:latin typeface="freight-text-pro"/>
              </a:rPr>
              <a:t> </a:t>
            </a:r>
            <a:r>
              <a:rPr lang="en-IN" i="0" dirty="0">
                <a:solidFill>
                  <a:srgbClr val="FF0000"/>
                </a:solidFill>
                <a:effectLst/>
                <a:latin typeface="freight-text-pro"/>
              </a:rPr>
              <a:t>Context</a:t>
            </a:r>
            <a:r>
              <a:rPr lang="en-IN" i="0" dirty="0">
                <a:solidFill>
                  <a:srgbClr val="091E42"/>
                </a:solidFill>
                <a:effectLst/>
                <a:latin typeface="freight-text-pro"/>
              </a:rPr>
              <a:t> in which the task must be done</a:t>
            </a:r>
          </a:p>
          <a:p>
            <a:pPr marL="800100" lvl="1" indent="-342900" algn="just">
              <a:buFont typeface="+mj-lt"/>
              <a:buAutoNum type="arabicPeriod"/>
            </a:pPr>
            <a:r>
              <a:rPr lang="en-IN" i="0" dirty="0">
                <a:solidFill>
                  <a:srgbClr val="091E42"/>
                </a:solidFill>
                <a:effectLst/>
                <a:latin typeface="freight-text-pro"/>
              </a:rPr>
              <a:t> </a:t>
            </a:r>
            <a:r>
              <a:rPr lang="en-IN" i="0" dirty="0">
                <a:solidFill>
                  <a:srgbClr val="FF0000"/>
                </a:solidFill>
                <a:effectLst/>
                <a:latin typeface="freight-text-pro"/>
              </a:rPr>
              <a:t>Guidelines</a:t>
            </a:r>
            <a:r>
              <a:rPr lang="en-IN" i="0" dirty="0">
                <a:solidFill>
                  <a:srgbClr val="091E42"/>
                </a:solidFill>
                <a:effectLst/>
                <a:latin typeface="freight-text-pro"/>
              </a:rPr>
              <a:t> on how to perform the task</a:t>
            </a:r>
          </a:p>
          <a:p>
            <a:pPr marL="800100" lvl="1" indent="-342900" algn="just">
              <a:buFont typeface="+mj-lt"/>
              <a:buAutoNum type="arabicPeriod"/>
            </a:pPr>
            <a:r>
              <a:rPr lang="en-IN" i="0" dirty="0">
                <a:solidFill>
                  <a:srgbClr val="091E42"/>
                </a:solidFill>
                <a:effectLst/>
                <a:latin typeface="freight-text-pro"/>
              </a:rPr>
              <a:t> The desired </a:t>
            </a:r>
            <a:r>
              <a:rPr lang="en-IN" i="0" dirty="0">
                <a:solidFill>
                  <a:srgbClr val="FF0000"/>
                </a:solidFill>
                <a:effectLst/>
                <a:latin typeface="freight-text-pro"/>
              </a:rPr>
              <a:t>output format </a:t>
            </a:r>
            <a:r>
              <a:rPr lang="en-IN" i="0" dirty="0">
                <a:solidFill>
                  <a:srgbClr val="091E42"/>
                </a:solidFill>
                <a:effectLst/>
                <a:latin typeface="freight-text-pro"/>
              </a:rPr>
              <a:t>of the ideal response</a:t>
            </a:r>
          </a:p>
          <a:p>
            <a:pPr lvl="1" algn="just"/>
            <a:endParaRPr lang="en-IN" i="0" dirty="0">
              <a:solidFill>
                <a:srgbClr val="091E42"/>
              </a:solidFill>
              <a:effectLst/>
              <a:latin typeface="freight-text-pro"/>
            </a:endParaRPr>
          </a:p>
        </p:txBody>
      </p:sp>
      <p:sp>
        <p:nvSpPr>
          <p:cNvPr id="13" name="TextBox 12">
            <a:extLst>
              <a:ext uri="{FF2B5EF4-FFF2-40B4-BE49-F238E27FC236}">
                <a16:creationId xmlns:a16="http://schemas.microsoft.com/office/drawing/2014/main" id="{F3097D39-5D9C-1076-9EA6-172384AAAAB8}"/>
              </a:ext>
            </a:extLst>
          </p:cNvPr>
          <p:cNvSpPr txBox="1"/>
          <p:nvPr/>
        </p:nvSpPr>
        <p:spPr>
          <a:xfrm>
            <a:off x="1934308" y="1483232"/>
            <a:ext cx="4637348" cy="769441"/>
          </a:xfrm>
          <a:prstGeom prst="rect">
            <a:avLst/>
          </a:prstGeom>
          <a:noFill/>
        </p:spPr>
        <p:txBody>
          <a:bodyPr wrap="square" rtlCol="0">
            <a:spAutoFit/>
          </a:bodyPr>
          <a:lstStyle/>
          <a:p>
            <a:r>
              <a:rPr lang="en-US" sz="2400" b="1" dirty="0"/>
              <a:t>Prompting Principle – 1</a:t>
            </a:r>
          </a:p>
          <a:p>
            <a:r>
              <a:rPr lang="en-US" sz="2000" b="1" i="1" dirty="0">
                <a:solidFill>
                  <a:schemeClr val="accent6">
                    <a:lumMod val="75000"/>
                  </a:schemeClr>
                </a:solidFill>
              </a:rPr>
              <a:t>(Providing Clear instructions)</a:t>
            </a:r>
          </a:p>
        </p:txBody>
      </p:sp>
      <p:pic>
        <p:nvPicPr>
          <p:cNvPr id="12" name="Picture 11" descr="A group of people sitting around a table&#10;&#10;Description automatically generated">
            <a:extLst>
              <a:ext uri="{FF2B5EF4-FFF2-40B4-BE49-F238E27FC236}">
                <a16:creationId xmlns:a16="http://schemas.microsoft.com/office/drawing/2014/main" id="{76A16E9C-37F9-9DA0-7291-3C25758200AF}"/>
              </a:ext>
            </a:extLst>
          </p:cNvPr>
          <p:cNvPicPr>
            <a:picLocks noChangeAspect="1"/>
          </p:cNvPicPr>
          <p:nvPr/>
        </p:nvPicPr>
        <p:blipFill>
          <a:blip r:embed="rId4"/>
          <a:stretch>
            <a:fillRect/>
          </a:stretch>
        </p:blipFill>
        <p:spPr>
          <a:xfrm>
            <a:off x="7041743" y="1199074"/>
            <a:ext cx="4584969" cy="2619982"/>
          </a:xfrm>
          <a:prstGeom prst="rect">
            <a:avLst/>
          </a:prstGeom>
        </p:spPr>
      </p:pic>
    </p:spTree>
    <p:extLst>
      <p:ext uri="{BB962C8B-B14F-4D97-AF65-F5344CB8AC3E}">
        <p14:creationId xmlns:p14="http://schemas.microsoft.com/office/powerpoint/2010/main" val="175351502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A3A231-D77E-DC57-2B35-5794CD24EF4B}"/>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3897A4F5-5D4E-6868-FB20-B5F8FF0DE9DF}"/>
              </a:ext>
            </a:extLst>
          </p:cNvPr>
          <p:cNvSpPr/>
          <p:nvPr/>
        </p:nvSpPr>
        <p:spPr>
          <a:xfrm>
            <a:off x="0" y="1"/>
            <a:ext cx="1126638" cy="6858000"/>
          </a:xfrm>
          <a:prstGeom prst="rect">
            <a:avLst/>
          </a:prstGeom>
          <a:solidFill>
            <a:srgbClr val="D7C05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7" name="Rectangle 6">
            <a:extLst>
              <a:ext uri="{FF2B5EF4-FFF2-40B4-BE49-F238E27FC236}">
                <a16:creationId xmlns:a16="http://schemas.microsoft.com/office/drawing/2014/main" id="{1970560E-1739-9412-58AE-D1AFCE4207B9}"/>
              </a:ext>
            </a:extLst>
          </p:cNvPr>
          <p:cNvSpPr/>
          <p:nvPr/>
        </p:nvSpPr>
        <p:spPr>
          <a:xfrm>
            <a:off x="565288" y="0"/>
            <a:ext cx="549447" cy="6858000"/>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8" name="TextBox 7">
            <a:extLst>
              <a:ext uri="{FF2B5EF4-FFF2-40B4-BE49-F238E27FC236}">
                <a16:creationId xmlns:a16="http://schemas.microsoft.com/office/drawing/2014/main" id="{A9AF0D09-8328-97F9-CB59-75AD4EADB437}"/>
              </a:ext>
            </a:extLst>
          </p:cNvPr>
          <p:cNvSpPr txBox="1"/>
          <p:nvPr/>
        </p:nvSpPr>
        <p:spPr>
          <a:xfrm>
            <a:off x="601006" y="42718"/>
            <a:ext cx="442291" cy="707886"/>
          </a:xfrm>
          <a:prstGeom prst="rect">
            <a:avLst/>
          </a:prstGeom>
          <a:noFill/>
        </p:spPr>
        <p:txBody>
          <a:bodyPr wrap="square" rtlCol="0">
            <a:spAutoFit/>
          </a:bodyPr>
          <a:lstStyle/>
          <a:p>
            <a:r>
              <a:rPr lang="el-GR" sz="4000" b="1" dirty="0">
                <a:solidFill>
                  <a:srgbClr val="D7C055"/>
                </a:solidFill>
              </a:rPr>
              <a:t>π</a:t>
            </a:r>
            <a:endParaRPr lang="en-US" sz="4000" b="1" dirty="0">
              <a:solidFill>
                <a:srgbClr val="D7C055"/>
              </a:solidFill>
            </a:endParaRPr>
          </a:p>
        </p:txBody>
      </p:sp>
      <p:pic>
        <p:nvPicPr>
          <p:cNvPr id="10" name="Picture 9" descr="A logo with lines in a black background&#10;&#10;Description automatically generated">
            <a:extLst>
              <a:ext uri="{FF2B5EF4-FFF2-40B4-BE49-F238E27FC236}">
                <a16:creationId xmlns:a16="http://schemas.microsoft.com/office/drawing/2014/main" id="{0CDDB55A-5DFE-6DDC-745F-E85FC84C9741}"/>
              </a:ext>
            </a:extLst>
          </p:cNvPr>
          <p:cNvPicPr>
            <a:picLocks noChangeAspect="1"/>
          </p:cNvPicPr>
          <p:nvPr/>
        </p:nvPicPr>
        <p:blipFill>
          <a:blip r:embed="rId3"/>
          <a:stretch>
            <a:fillRect/>
          </a:stretch>
        </p:blipFill>
        <p:spPr>
          <a:xfrm>
            <a:off x="11202642" y="-205416"/>
            <a:ext cx="1217233" cy="1205327"/>
          </a:xfrm>
          <a:prstGeom prst="rect">
            <a:avLst/>
          </a:prstGeom>
        </p:spPr>
      </p:pic>
      <p:sp>
        <p:nvSpPr>
          <p:cNvPr id="33" name="Footer Placeholder 32">
            <a:extLst>
              <a:ext uri="{FF2B5EF4-FFF2-40B4-BE49-F238E27FC236}">
                <a16:creationId xmlns:a16="http://schemas.microsoft.com/office/drawing/2014/main" id="{A7ED5BFC-DE98-F812-4553-59773C972A89}"/>
              </a:ext>
            </a:extLst>
          </p:cNvPr>
          <p:cNvSpPr>
            <a:spLocks noGrp="1"/>
          </p:cNvSpPr>
          <p:nvPr>
            <p:ph type="ftr" sz="quarter" idx="11"/>
          </p:nvPr>
        </p:nvSpPr>
        <p:spPr/>
        <p:txBody>
          <a:bodyPr/>
          <a:lstStyle/>
          <a:p>
            <a:r>
              <a:rPr lang="en-US" b="1" dirty="0"/>
              <a:t>Navigating the Future of Learning​</a:t>
            </a:r>
          </a:p>
        </p:txBody>
      </p:sp>
      <p:sp>
        <p:nvSpPr>
          <p:cNvPr id="2" name="TextBox 1">
            <a:extLst>
              <a:ext uri="{FF2B5EF4-FFF2-40B4-BE49-F238E27FC236}">
                <a16:creationId xmlns:a16="http://schemas.microsoft.com/office/drawing/2014/main" id="{3932B78E-8A7C-611A-A082-4CC11BC787F8}"/>
              </a:ext>
            </a:extLst>
          </p:cNvPr>
          <p:cNvSpPr txBox="1"/>
          <p:nvPr/>
        </p:nvSpPr>
        <p:spPr>
          <a:xfrm>
            <a:off x="6078225" y="1617783"/>
            <a:ext cx="184731" cy="646331"/>
          </a:xfrm>
          <a:prstGeom prst="rect">
            <a:avLst/>
          </a:prstGeom>
          <a:noFill/>
        </p:spPr>
        <p:txBody>
          <a:bodyPr wrap="none" rtlCol="0">
            <a:spAutoFit/>
          </a:bodyPr>
          <a:lstStyle/>
          <a:p>
            <a:pPr algn="just"/>
            <a:endParaRPr lang="en-IN" b="1" i="0" dirty="0">
              <a:solidFill>
                <a:srgbClr val="091E42"/>
              </a:solidFill>
              <a:effectLst/>
              <a:latin typeface="freight-text-pro"/>
            </a:endParaRPr>
          </a:p>
          <a:p>
            <a:endParaRPr lang="en-US" b="1" dirty="0"/>
          </a:p>
        </p:txBody>
      </p:sp>
      <p:sp>
        <p:nvSpPr>
          <p:cNvPr id="3" name="TextBox 2">
            <a:extLst>
              <a:ext uri="{FF2B5EF4-FFF2-40B4-BE49-F238E27FC236}">
                <a16:creationId xmlns:a16="http://schemas.microsoft.com/office/drawing/2014/main" id="{EB6C9FE4-3C30-4F3C-3CB5-086403CFC7A2}"/>
              </a:ext>
            </a:extLst>
          </p:cNvPr>
          <p:cNvSpPr txBox="1"/>
          <p:nvPr/>
        </p:nvSpPr>
        <p:spPr>
          <a:xfrm>
            <a:off x="1934308" y="445477"/>
            <a:ext cx="8733692" cy="1200329"/>
          </a:xfrm>
          <a:prstGeom prst="rect">
            <a:avLst/>
          </a:prstGeom>
          <a:noFill/>
        </p:spPr>
        <p:txBody>
          <a:bodyPr wrap="square" rtlCol="0">
            <a:spAutoFit/>
          </a:bodyPr>
          <a:lstStyle/>
          <a:p>
            <a:pPr algn="l"/>
            <a:r>
              <a:rPr lang="en-IN" sz="3600" b="1" i="0" dirty="0">
                <a:solidFill>
                  <a:srgbClr val="091E42"/>
                </a:solidFill>
                <a:effectLst/>
              </a:rPr>
              <a:t>Applying Prompt Engineering for </a:t>
            </a:r>
            <a:r>
              <a:rPr lang="en-IN" sz="3600" b="1" i="0" dirty="0">
                <a:solidFill>
                  <a:srgbClr val="FF0000"/>
                </a:solidFill>
                <a:effectLst/>
              </a:rPr>
              <a:t>Language Tasks</a:t>
            </a:r>
            <a:endParaRPr lang="en-IN" sz="3600" b="1" i="0" dirty="0">
              <a:solidFill>
                <a:srgbClr val="091E42"/>
              </a:solidFill>
              <a:effectLst/>
            </a:endParaRPr>
          </a:p>
        </p:txBody>
      </p:sp>
      <p:sp>
        <p:nvSpPr>
          <p:cNvPr id="9" name="TextBox 8">
            <a:extLst>
              <a:ext uri="{FF2B5EF4-FFF2-40B4-BE49-F238E27FC236}">
                <a16:creationId xmlns:a16="http://schemas.microsoft.com/office/drawing/2014/main" id="{661D4ED4-BD8B-21F0-0E72-BFBF71FCFA7D}"/>
              </a:ext>
            </a:extLst>
          </p:cNvPr>
          <p:cNvSpPr txBox="1"/>
          <p:nvPr/>
        </p:nvSpPr>
        <p:spPr>
          <a:xfrm>
            <a:off x="1934308" y="1780434"/>
            <a:ext cx="9722069" cy="4401205"/>
          </a:xfrm>
          <a:prstGeom prst="rect">
            <a:avLst/>
          </a:prstGeom>
          <a:noFill/>
        </p:spPr>
        <p:txBody>
          <a:bodyPr wrap="square" rtlCol="0">
            <a:spAutoFit/>
          </a:bodyPr>
          <a:lstStyle/>
          <a:p>
            <a:pPr rtl="0">
              <a:spcBef>
                <a:spcPts val="0"/>
              </a:spcBef>
              <a:spcAft>
                <a:spcPts val="0"/>
              </a:spcAft>
            </a:pPr>
            <a:r>
              <a:rPr lang="en-IN" sz="1000" b="1" i="1" u="none" strike="noStrike" dirty="0">
                <a:solidFill>
                  <a:srgbClr val="002060"/>
                </a:solidFill>
                <a:effectLst/>
                <a:latin typeface="Calibri" panose="020F0502020204030204" pitchFamily="34" charset="0"/>
              </a:rPr>
              <a:t>The task is to write compelling ad copy for a new laptop model highlighting its features, benefits, and special offers or pricing on our e-commerce platform.</a:t>
            </a:r>
            <a:endParaRPr lang="en-IN" sz="1000" b="0" dirty="0">
              <a:effectLst/>
            </a:endParaRPr>
          </a:p>
          <a:p>
            <a:pPr rtl="0">
              <a:spcBef>
                <a:spcPts val="0"/>
              </a:spcBef>
              <a:spcAft>
                <a:spcPts val="0"/>
              </a:spcAft>
            </a:pPr>
            <a:r>
              <a:rPr lang="en-IN" sz="1000" b="1" i="1" u="none" strike="noStrike" dirty="0">
                <a:solidFill>
                  <a:srgbClr val="002060"/>
                </a:solidFill>
                <a:effectLst/>
                <a:latin typeface="Calibri" panose="020F0502020204030204" pitchFamily="34" charset="0"/>
              </a:rPr>
              <a:t> </a:t>
            </a:r>
            <a:endParaRPr lang="en-IN" sz="1000" b="0" dirty="0">
              <a:effectLst/>
            </a:endParaRPr>
          </a:p>
          <a:p>
            <a:pPr rtl="0">
              <a:spcBef>
                <a:spcPts val="0"/>
              </a:spcBef>
              <a:spcAft>
                <a:spcPts val="0"/>
              </a:spcAft>
            </a:pPr>
            <a:r>
              <a:rPr lang="en-IN" sz="1000" b="1" i="1" u="none" strike="noStrike" dirty="0">
                <a:solidFill>
                  <a:srgbClr val="002060"/>
                </a:solidFill>
                <a:effectLst/>
                <a:latin typeface="Calibri" panose="020F0502020204030204" pitchFamily="34" charset="0"/>
              </a:rPr>
              <a:t>As a language model, I will serve as a copywriter who understands marketing strategies and consumer psychology. I will craft the ad copy to be engaging, informative, and persuasive, using language that resonates with a diverse audience of potential buyers.</a:t>
            </a:r>
            <a:endParaRPr lang="en-IN" sz="1000" b="0" dirty="0">
              <a:effectLst/>
            </a:endParaRPr>
          </a:p>
          <a:p>
            <a:pPr rtl="0">
              <a:spcBef>
                <a:spcPts val="0"/>
              </a:spcBef>
              <a:spcAft>
                <a:spcPts val="0"/>
              </a:spcAft>
            </a:pPr>
            <a:r>
              <a:rPr lang="en-IN" sz="1000" b="1" i="1" u="none" strike="noStrike" dirty="0">
                <a:solidFill>
                  <a:srgbClr val="002060"/>
                </a:solidFill>
                <a:effectLst/>
                <a:latin typeface="Calibri" panose="020F0502020204030204" pitchFamily="34" charset="0"/>
              </a:rPr>
              <a:t> </a:t>
            </a:r>
            <a:endParaRPr lang="en-IN" sz="1000" b="0" dirty="0">
              <a:effectLst/>
            </a:endParaRPr>
          </a:p>
          <a:p>
            <a:pPr rtl="0">
              <a:spcBef>
                <a:spcPts val="0"/>
              </a:spcBef>
              <a:spcAft>
                <a:spcPts val="0"/>
              </a:spcAft>
            </a:pPr>
            <a:r>
              <a:rPr lang="en-IN" sz="1000" b="1" i="1" u="none" strike="noStrike" dirty="0">
                <a:solidFill>
                  <a:srgbClr val="002060"/>
                </a:solidFill>
                <a:effectLst/>
                <a:latin typeface="Calibri" panose="020F0502020204030204" pitchFamily="34" charset="0"/>
              </a:rPr>
              <a:t>The ad copy is intended for an online e-commerce website targeting consumers interested in high-configuration laptops. The Laptop features a Powerful Processor, Dedicated Graphics Card, High-Resolution Display, Large and Vibrant Screen, Long Battery Life, Fingerprint Sensors or Facial Recognition, Fast Storage and many more  The context also includes a competitive market with tech-savvy customers who value innovation and quality.</a:t>
            </a:r>
            <a:endParaRPr lang="en-IN" sz="1000" b="0" dirty="0">
              <a:effectLst/>
            </a:endParaRPr>
          </a:p>
          <a:p>
            <a:pPr rtl="0">
              <a:spcBef>
                <a:spcPts val="0"/>
              </a:spcBef>
              <a:spcAft>
                <a:spcPts val="0"/>
              </a:spcAft>
            </a:pPr>
            <a:r>
              <a:rPr lang="en-IN" sz="1000" b="1" i="1" u="none" strike="noStrike" dirty="0">
                <a:solidFill>
                  <a:srgbClr val="002060"/>
                </a:solidFill>
                <a:effectLst/>
                <a:latin typeface="Calibri" panose="020F0502020204030204" pitchFamily="34" charset="0"/>
              </a:rPr>
              <a:t> </a:t>
            </a:r>
            <a:endParaRPr lang="en-IN" sz="1000" b="0" dirty="0">
              <a:effectLst/>
            </a:endParaRPr>
          </a:p>
          <a:p>
            <a:pPr rtl="0">
              <a:spcBef>
                <a:spcPts val="0"/>
              </a:spcBef>
              <a:spcAft>
                <a:spcPts val="0"/>
              </a:spcAft>
            </a:pPr>
            <a:r>
              <a:rPr lang="en-IN" sz="1000" b="1" i="1" u="none" strike="noStrike" dirty="0">
                <a:solidFill>
                  <a:srgbClr val="002060"/>
                </a:solidFill>
                <a:effectLst/>
                <a:latin typeface="Calibri" panose="020F0502020204030204" pitchFamily="34" charset="0"/>
              </a:rPr>
              <a:t>The ad copy should:</a:t>
            </a:r>
            <a:endParaRPr lang="en-IN" sz="1000" b="0" dirty="0">
              <a:effectLst/>
            </a:endParaRPr>
          </a:p>
          <a:p>
            <a:pPr rtl="0">
              <a:spcBef>
                <a:spcPts val="0"/>
              </a:spcBef>
              <a:spcAft>
                <a:spcPts val="0"/>
              </a:spcAft>
            </a:pPr>
            <a:r>
              <a:rPr lang="en-IN" sz="1000" b="1" i="1" u="none" strike="noStrike" dirty="0">
                <a:solidFill>
                  <a:srgbClr val="002060"/>
                </a:solidFill>
                <a:effectLst/>
                <a:latin typeface="Calibri" panose="020F0502020204030204" pitchFamily="34" charset="0"/>
              </a:rPr>
              <a:t>####</a:t>
            </a:r>
            <a:endParaRPr lang="en-IN" sz="1000" b="0" dirty="0">
              <a:effectLst/>
            </a:endParaRPr>
          </a:p>
          <a:p>
            <a:pPr rtl="0">
              <a:spcBef>
                <a:spcPts val="0"/>
              </a:spcBef>
              <a:spcAft>
                <a:spcPts val="0"/>
              </a:spcAft>
            </a:pPr>
            <a:r>
              <a:rPr lang="en-IN" sz="1000" b="1" i="1" u="none" strike="noStrike" dirty="0">
                <a:solidFill>
                  <a:srgbClr val="002060"/>
                </a:solidFill>
                <a:effectLst/>
                <a:latin typeface="Calibri" panose="020F0502020204030204" pitchFamily="34" charset="0"/>
              </a:rPr>
              <a:t>Begin with an attention-grabbing headline.</a:t>
            </a:r>
            <a:endParaRPr lang="en-IN" sz="1000" b="0" dirty="0">
              <a:effectLst/>
            </a:endParaRPr>
          </a:p>
          <a:p>
            <a:pPr rtl="0">
              <a:spcBef>
                <a:spcPts val="0"/>
              </a:spcBef>
              <a:spcAft>
                <a:spcPts val="0"/>
              </a:spcAft>
            </a:pPr>
            <a:r>
              <a:rPr lang="en-IN" sz="1000" b="1" i="1" u="none" strike="noStrike" dirty="0">
                <a:solidFill>
                  <a:srgbClr val="002060"/>
                </a:solidFill>
                <a:effectLst/>
                <a:latin typeface="Calibri" panose="020F0502020204030204" pitchFamily="34" charset="0"/>
              </a:rPr>
              <a:t>Include key selling points like exceptional Performance, Premium Build and Design, and Future-Proofing.</a:t>
            </a:r>
            <a:endParaRPr lang="en-IN" sz="1000" b="0" dirty="0">
              <a:effectLst/>
            </a:endParaRPr>
          </a:p>
          <a:p>
            <a:pPr rtl="0">
              <a:spcBef>
                <a:spcPts val="0"/>
              </a:spcBef>
              <a:spcAft>
                <a:spcPts val="0"/>
              </a:spcAft>
            </a:pPr>
            <a:r>
              <a:rPr lang="en-IN" sz="1000" b="1" i="1" u="none" strike="noStrike" dirty="0">
                <a:solidFill>
                  <a:srgbClr val="002060"/>
                </a:solidFill>
                <a:effectLst/>
                <a:latin typeface="Calibri" panose="020F0502020204030204" pitchFamily="34" charset="0"/>
              </a:rPr>
              <a:t>Mention any discounts, warranties, or limited-time offers.</a:t>
            </a:r>
            <a:endParaRPr lang="en-IN" sz="1000" b="0" dirty="0">
              <a:effectLst/>
            </a:endParaRPr>
          </a:p>
          <a:p>
            <a:pPr rtl="0">
              <a:spcBef>
                <a:spcPts val="0"/>
              </a:spcBef>
              <a:spcAft>
                <a:spcPts val="0"/>
              </a:spcAft>
            </a:pPr>
            <a:r>
              <a:rPr lang="en-IN" sz="1000" b="1" i="1" u="none" strike="noStrike" dirty="0">
                <a:solidFill>
                  <a:srgbClr val="002060"/>
                </a:solidFill>
                <a:effectLst/>
                <a:latin typeface="Calibri" panose="020F0502020204030204" pitchFamily="34" charset="0"/>
              </a:rPr>
              <a:t>Have a call to action that encourages immediate purchase.</a:t>
            </a:r>
            <a:endParaRPr lang="en-IN" sz="1000" b="0" dirty="0">
              <a:effectLst/>
            </a:endParaRPr>
          </a:p>
          <a:p>
            <a:pPr rtl="0">
              <a:spcBef>
                <a:spcPts val="0"/>
              </a:spcBef>
              <a:spcAft>
                <a:spcPts val="0"/>
              </a:spcAft>
            </a:pPr>
            <a:r>
              <a:rPr lang="en-IN" sz="1000" b="1" i="1" u="none" strike="noStrike" dirty="0">
                <a:solidFill>
                  <a:srgbClr val="002060"/>
                </a:solidFill>
                <a:effectLst/>
                <a:latin typeface="Calibri" panose="020F0502020204030204" pitchFamily="34" charset="0"/>
              </a:rPr>
              <a:t>Be concise, with a friendly and inviting tone.</a:t>
            </a:r>
            <a:endParaRPr lang="en-IN" sz="1000" b="0" dirty="0">
              <a:effectLst/>
            </a:endParaRPr>
          </a:p>
          <a:p>
            <a:pPr rtl="0">
              <a:spcBef>
                <a:spcPts val="0"/>
              </a:spcBef>
              <a:spcAft>
                <a:spcPts val="0"/>
              </a:spcAft>
            </a:pPr>
            <a:r>
              <a:rPr lang="en-IN" sz="1000" b="1" i="1" u="none" strike="noStrike" dirty="0">
                <a:solidFill>
                  <a:srgbClr val="002060"/>
                </a:solidFill>
                <a:effectLst/>
                <a:latin typeface="Calibri" panose="020F0502020204030204" pitchFamily="34" charset="0"/>
              </a:rPr>
              <a:t>Avoid technical jargon that might confuse the average customer.</a:t>
            </a:r>
            <a:endParaRPr lang="en-IN" sz="1000" b="0" dirty="0">
              <a:effectLst/>
            </a:endParaRPr>
          </a:p>
          <a:p>
            <a:pPr rtl="0">
              <a:spcBef>
                <a:spcPts val="0"/>
              </a:spcBef>
              <a:spcAft>
                <a:spcPts val="0"/>
              </a:spcAft>
            </a:pPr>
            <a:r>
              <a:rPr lang="en-IN" sz="1000" b="1" i="1" u="none" strike="noStrike" dirty="0">
                <a:solidFill>
                  <a:srgbClr val="002060"/>
                </a:solidFill>
                <a:effectLst/>
                <a:latin typeface="Calibri" panose="020F0502020204030204" pitchFamily="34" charset="0"/>
              </a:rPr>
              <a:t>####</a:t>
            </a:r>
            <a:endParaRPr lang="en-IN" sz="1000" b="0" dirty="0">
              <a:effectLst/>
            </a:endParaRPr>
          </a:p>
          <a:p>
            <a:pPr rtl="0">
              <a:spcBef>
                <a:spcPts val="0"/>
              </a:spcBef>
              <a:spcAft>
                <a:spcPts val="0"/>
              </a:spcAft>
            </a:pPr>
            <a:r>
              <a:rPr lang="en-IN" sz="1000" b="1" i="1" u="none" strike="noStrike" dirty="0">
                <a:solidFill>
                  <a:srgbClr val="002060"/>
                </a:solidFill>
                <a:effectLst/>
                <a:latin typeface="Calibri" panose="020F0502020204030204" pitchFamily="34" charset="0"/>
              </a:rPr>
              <a:t> </a:t>
            </a:r>
            <a:endParaRPr lang="en-IN" sz="1000" b="0" dirty="0">
              <a:effectLst/>
            </a:endParaRPr>
          </a:p>
          <a:p>
            <a:pPr rtl="0">
              <a:spcBef>
                <a:spcPts val="0"/>
              </a:spcBef>
              <a:spcAft>
                <a:spcPts val="0"/>
              </a:spcAft>
            </a:pPr>
            <a:r>
              <a:rPr lang="en-IN" sz="1000" b="1" i="1" u="none" strike="noStrike" dirty="0">
                <a:solidFill>
                  <a:srgbClr val="002060"/>
                </a:solidFill>
                <a:effectLst/>
                <a:latin typeface="Calibri" panose="020F0502020204030204" pitchFamily="34" charset="0"/>
              </a:rPr>
              <a:t>The ad copy should be formatted as follows:</a:t>
            </a:r>
            <a:endParaRPr lang="en-IN" sz="1000" b="0" dirty="0">
              <a:effectLst/>
            </a:endParaRPr>
          </a:p>
          <a:p>
            <a:pPr rtl="0">
              <a:spcBef>
                <a:spcPts val="0"/>
              </a:spcBef>
              <a:spcAft>
                <a:spcPts val="0"/>
              </a:spcAft>
            </a:pPr>
            <a:r>
              <a:rPr lang="en-IN" sz="1000" b="1" i="1" u="none" strike="noStrike" dirty="0">
                <a:solidFill>
                  <a:srgbClr val="002060"/>
                </a:solidFill>
                <a:effectLst/>
                <a:latin typeface="Calibri" panose="020F0502020204030204" pitchFamily="34" charset="0"/>
              </a:rPr>
              <a:t>####</a:t>
            </a:r>
            <a:endParaRPr lang="en-IN" sz="1000" b="0" dirty="0">
              <a:effectLst/>
            </a:endParaRPr>
          </a:p>
          <a:p>
            <a:pPr rtl="0">
              <a:spcBef>
                <a:spcPts val="0"/>
              </a:spcBef>
              <a:spcAft>
                <a:spcPts val="0"/>
              </a:spcAft>
            </a:pPr>
            <a:r>
              <a:rPr lang="en-IN" sz="1000" b="1" i="1" u="none" strike="noStrike" dirty="0">
                <a:solidFill>
                  <a:srgbClr val="002060"/>
                </a:solidFill>
                <a:effectLst/>
                <a:latin typeface="Calibri" panose="020F0502020204030204" pitchFamily="34" charset="0"/>
              </a:rPr>
              <a:t>A catchy headline</a:t>
            </a:r>
            <a:endParaRPr lang="en-IN" sz="1000" b="0" dirty="0">
              <a:effectLst/>
            </a:endParaRPr>
          </a:p>
          <a:p>
            <a:pPr rtl="0">
              <a:spcBef>
                <a:spcPts val="0"/>
              </a:spcBef>
              <a:spcAft>
                <a:spcPts val="0"/>
              </a:spcAft>
            </a:pPr>
            <a:r>
              <a:rPr lang="en-IN" sz="1000" b="1" i="1" u="none" strike="noStrike" dirty="0">
                <a:solidFill>
                  <a:srgbClr val="002060"/>
                </a:solidFill>
                <a:effectLst/>
                <a:latin typeface="Calibri" panose="020F0502020204030204" pitchFamily="34" charset="0"/>
              </a:rPr>
              <a:t>A brief introduction</a:t>
            </a:r>
            <a:endParaRPr lang="en-IN" sz="1000" b="0" dirty="0">
              <a:effectLst/>
            </a:endParaRPr>
          </a:p>
          <a:p>
            <a:pPr rtl="0">
              <a:spcBef>
                <a:spcPts val="0"/>
              </a:spcBef>
              <a:spcAft>
                <a:spcPts val="0"/>
              </a:spcAft>
            </a:pPr>
            <a:r>
              <a:rPr lang="en-IN" sz="1000" b="1" i="1" u="none" strike="noStrike" dirty="0">
                <a:solidFill>
                  <a:srgbClr val="002060"/>
                </a:solidFill>
                <a:effectLst/>
                <a:latin typeface="Calibri" panose="020F0502020204030204" pitchFamily="34" charset="0"/>
              </a:rPr>
              <a:t>A bullet list of key features and benefits</a:t>
            </a:r>
            <a:endParaRPr lang="en-IN" sz="1000" b="0" dirty="0">
              <a:effectLst/>
            </a:endParaRPr>
          </a:p>
          <a:p>
            <a:pPr rtl="0">
              <a:spcBef>
                <a:spcPts val="0"/>
              </a:spcBef>
              <a:spcAft>
                <a:spcPts val="0"/>
              </a:spcAft>
            </a:pPr>
            <a:r>
              <a:rPr lang="en-IN" sz="1000" b="1" i="1" u="none" strike="noStrike" dirty="0">
                <a:solidFill>
                  <a:srgbClr val="002060"/>
                </a:solidFill>
                <a:effectLst/>
                <a:latin typeface="Calibri" panose="020F0502020204030204" pitchFamily="34" charset="0"/>
              </a:rPr>
              <a:t>A closing sentence with a call to action</a:t>
            </a:r>
            <a:endParaRPr lang="en-IN" sz="1000" b="0" dirty="0">
              <a:effectLst/>
            </a:endParaRPr>
          </a:p>
          <a:p>
            <a:pPr rtl="0">
              <a:spcBef>
                <a:spcPts val="0"/>
              </a:spcBef>
              <a:spcAft>
                <a:spcPts val="0"/>
              </a:spcAft>
            </a:pPr>
            <a:r>
              <a:rPr lang="en-IN" sz="1000" b="1" i="1" u="none" strike="noStrike" dirty="0">
                <a:solidFill>
                  <a:srgbClr val="002060"/>
                </a:solidFill>
                <a:effectLst/>
                <a:latin typeface="Calibri" panose="020F0502020204030204" pitchFamily="34" charset="0"/>
              </a:rPr>
              <a:t>####</a:t>
            </a:r>
            <a:endParaRPr lang="en-IN" sz="1000" b="0" dirty="0">
              <a:effectLst/>
            </a:endParaRPr>
          </a:p>
          <a:p>
            <a:pPr rtl="0">
              <a:spcBef>
                <a:spcPts val="0"/>
              </a:spcBef>
              <a:spcAft>
                <a:spcPts val="0"/>
              </a:spcAft>
            </a:pPr>
            <a:r>
              <a:rPr lang="en-IN" sz="1000" b="1" i="1" u="none" strike="noStrike" dirty="0">
                <a:solidFill>
                  <a:srgbClr val="002060"/>
                </a:solidFill>
                <a:effectLst/>
                <a:latin typeface="Calibri" panose="020F0502020204030204" pitchFamily="34" charset="0"/>
              </a:rPr>
              <a:t> </a:t>
            </a:r>
            <a:endParaRPr lang="en-IN" sz="1000" b="0" dirty="0">
              <a:effectLst/>
            </a:endParaRPr>
          </a:p>
          <a:p>
            <a:pPr rtl="0">
              <a:spcBef>
                <a:spcPts val="0"/>
              </a:spcBef>
              <a:spcAft>
                <a:spcPts val="0"/>
              </a:spcAft>
            </a:pPr>
            <a:r>
              <a:rPr lang="en-IN" sz="1000" b="1" i="1" u="none" strike="noStrike" dirty="0">
                <a:solidFill>
                  <a:srgbClr val="002060"/>
                </a:solidFill>
                <a:effectLst/>
                <a:latin typeface="Calibri" panose="020F0502020204030204" pitchFamily="34" charset="0"/>
              </a:rPr>
              <a:t>The ad copy should be no more than 200 words to ensure it is quick to read and easy to understand</a:t>
            </a:r>
            <a:endParaRPr lang="en-IN" sz="1000" b="1" i="1" kern="100" dirty="0">
              <a:solidFill>
                <a:srgbClr val="00206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5" name="Oval Callout 4">
            <a:extLst>
              <a:ext uri="{FF2B5EF4-FFF2-40B4-BE49-F238E27FC236}">
                <a16:creationId xmlns:a16="http://schemas.microsoft.com/office/drawing/2014/main" id="{2457587F-59F3-CAFE-9269-CEB42406852C}"/>
              </a:ext>
            </a:extLst>
          </p:cNvPr>
          <p:cNvSpPr/>
          <p:nvPr/>
        </p:nvSpPr>
        <p:spPr>
          <a:xfrm>
            <a:off x="3341112" y="1617783"/>
            <a:ext cx="1394976" cy="190035"/>
          </a:xfrm>
          <a:prstGeom prst="wedgeEllipseCallou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200" dirty="0"/>
              <a:t>Task</a:t>
            </a:r>
          </a:p>
        </p:txBody>
      </p:sp>
      <p:sp>
        <p:nvSpPr>
          <p:cNvPr id="11" name="Oval Callout 10">
            <a:extLst>
              <a:ext uri="{FF2B5EF4-FFF2-40B4-BE49-F238E27FC236}">
                <a16:creationId xmlns:a16="http://schemas.microsoft.com/office/drawing/2014/main" id="{DDA30452-70C9-68BE-632B-96D503E343BD}"/>
              </a:ext>
            </a:extLst>
          </p:cNvPr>
          <p:cNvSpPr/>
          <p:nvPr/>
        </p:nvSpPr>
        <p:spPr>
          <a:xfrm>
            <a:off x="6731524" y="2281980"/>
            <a:ext cx="697584" cy="288698"/>
          </a:xfrm>
          <a:prstGeom prst="wedgeEllipseCallout">
            <a:avLst>
              <a:gd name="adj1" fmla="val -65872"/>
              <a:gd name="adj2" fmla="val -43774"/>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200" dirty="0"/>
              <a:t>Role</a:t>
            </a:r>
          </a:p>
        </p:txBody>
      </p:sp>
      <p:sp>
        <p:nvSpPr>
          <p:cNvPr id="12" name="Oval Callout 11">
            <a:extLst>
              <a:ext uri="{FF2B5EF4-FFF2-40B4-BE49-F238E27FC236}">
                <a16:creationId xmlns:a16="http://schemas.microsoft.com/office/drawing/2014/main" id="{43B02042-6B62-7498-46F4-EE13A1F82FC2}"/>
              </a:ext>
            </a:extLst>
          </p:cNvPr>
          <p:cNvSpPr/>
          <p:nvPr/>
        </p:nvSpPr>
        <p:spPr>
          <a:xfrm>
            <a:off x="8153400" y="2938021"/>
            <a:ext cx="1122575" cy="361361"/>
          </a:xfrm>
          <a:prstGeom prst="wedgeEllipseCallout">
            <a:avLst>
              <a:gd name="adj1" fmla="val -71527"/>
              <a:gd name="adj2" fmla="val -68854"/>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200" dirty="0"/>
              <a:t>Context</a:t>
            </a:r>
          </a:p>
        </p:txBody>
      </p:sp>
      <p:sp>
        <p:nvSpPr>
          <p:cNvPr id="13" name="Oval Callout 12">
            <a:extLst>
              <a:ext uri="{FF2B5EF4-FFF2-40B4-BE49-F238E27FC236}">
                <a16:creationId xmlns:a16="http://schemas.microsoft.com/office/drawing/2014/main" id="{BCDC4B50-B0F6-5DFA-E04C-BBEC6FFEBFD1}"/>
              </a:ext>
            </a:extLst>
          </p:cNvPr>
          <p:cNvSpPr/>
          <p:nvPr/>
        </p:nvSpPr>
        <p:spPr>
          <a:xfrm>
            <a:off x="5709177" y="4223584"/>
            <a:ext cx="1191243" cy="455630"/>
          </a:xfrm>
          <a:prstGeom prst="wedgeEllipseCallout">
            <a:avLst>
              <a:gd name="adj1" fmla="val -99247"/>
              <a:gd name="adj2" fmla="val 7698"/>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200" dirty="0"/>
              <a:t>Guidelines</a:t>
            </a:r>
          </a:p>
        </p:txBody>
      </p:sp>
      <p:sp>
        <p:nvSpPr>
          <p:cNvPr id="14" name="Oval Callout 13">
            <a:extLst>
              <a:ext uri="{FF2B5EF4-FFF2-40B4-BE49-F238E27FC236}">
                <a16:creationId xmlns:a16="http://schemas.microsoft.com/office/drawing/2014/main" id="{671A0C0E-9362-B605-B674-F54B0DE56E01}"/>
              </a:ext>
            </a:extLst>
          </p:cNvPr>
          <p:cNvSpPr/>
          <p:nvPr/>
        </p:nvSpPr>
        <p:spPr>
          <a:xfrm>
            <a:off x="7457389" y="5491882"/>
            <a:ext cx="1122575" cy="455630"/>
          </a:xfrm>
          <a:prstGeom prst="wedgeEllipseCallout">
            <a:avLst>
              <a:gd name="adj1" fmla="val -65649"/>
              <a:gd name="adj2" fmla="val 40801"/>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200" dirty="0"/>
              <a:t>Output Format</a:t>
            </a:r>
          </a:p>
        </p:txBody>
      </p:sp>
      <p:sp>
        <p:nvSpPr>
          <p:cNvPr id="15" name="Rounded Rectangle 14">
            <a:extLst>
              <a:ext uri="{FF2B5EF4-FFF2-40B4-BE49-F238E27FC236}">
                <a16:creationId xmlns:a16="http://schemas.microsoft.com/office/drawing/2014/main" id="{D931DFDE-2A05-8BB3-E649-2DAD00C47AC4}"/>
              </a:ext>
            </a:extLst>
          </p:cNvPr>
          <p:cNvSpPr/>
          <p:nvPr/>
        </p:nvSpPr>
        <p:spPr>
          <a:xfrm>
            <a:off x="1580441" y="1527159"/>
            <a:ext cx="10102712" cy="4741835"/>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4030750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3953B7-79A0-AF89-69A7-CD07D1DFF1F6}"/>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15D7192F-3C63-29FC-A55D-8163C2805025}"/>
              </a:ext>
            </a:extLst>
          </p:cNvPr>
          <p:cNvSpPr/>
          <p:nvPr/>
        </p:nvSpPr>
        <p:spPr>
          <a:xfrm>
            <a:off x="0" y="1"/>
            <a:ext cx="1126638" cy="6858000"/>
          </a:xfrm>
          <a:prstGeom prst="rect">
            <a:avLst/>
          </a:prstGeom>
          <a:solidFill>
            <a:srgbClr val="D7C05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7" name="Rectangle 6">
            <a:extLst>
              <a:ext uri="{FF2B5EF4-FFF2-40B4-BE49-F238E27FC236}">
                <a16:creationId xmlns:a16="http://schemas.microsoft.com/office/drawing/2014/main" id="{201930F8-628A-1F27-C25A-77AA29968496}"/>
              </a:ext>
            </a:extLst>
          </p:cNvPr>
          <p:cNvSpPr/>
          <p:nvPr/>
        </p:nvSpPr>
        <p:spPr>
          <a:xfrm>
            <a:off x="565288" y="0"/>
            <a:ext cx="549447" cy="6858000"/>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8" name="TextBox 7">
            <a:extLst>
              <a:ext uri="{FF2B5EF4-FFF2-40B4-BE49-F238E27FC236}">
                <a16:creationId xmlns:a16="http://schemas.microsoft.com/office/drawing/2014/main" id="{C799369A-D7D5-DA26-65B5-AB39F3CC6E6B}"/>
              </a:ext>
            </a:extLst>
          </p:cNvPr>
          <p:cNvSpPr txBox="1"/>
          <p:nvPr/>
        </p:nvSpPr>
        <p:spPr>
          <a:xfrm>
            <a:off x="601006" y="42718"/>
            <a:ext cx="442291" cy="707886"/>
          </a:xfrm>
          <a:prstGeom prst="rect">
            <a:avLst/>
          </a:prstGeom>
          <a:noFill/>
        </p:spPr>
        <p:txBody>
          <a:bodyPr wrap="square" rtlCol="0">
            <a:spAutoFit/>
          </a:bodyPr>
          <a:lstStyle/>
          <a:p>
            <a:r>
              <a:rPr lang="el-GR" sz="4000" b="1" dirty="0">
                <a:solidFill>
                  <a:srgbClr val="D7C055"/>
                </a:solidFill>
              </a:rPr>
              <a:t>π</a:t>
            </a:r>
            <a:endParaRPr lang="en-US" sz="4000" b="1" dirty="0">
              <a:solidFill>
                <a:srgbClr val="D7C055"/>
              </a:solidFill>
            </a:endParaRPr>
          </a:p>
        </p:txBody>
      </p:sp>
      <p:pic>
        <p:nvPicPr>
          <p:cNvPr id="10" name="Picture 9" descr="A logo with lines in a black background&#10;&#10;Description automatically generated">
            <a:extLst>
              <a:ext uri="{FF2B5EF4-FFF2-40B4-BE49-F238E27FC236}">
                <a16:creationId xmlns:a16="http://schemas.microsoft.com/office/drawing/2014/main" id="{BB5098CB-9B0D-E221-0E15-B6D894900B3E}"/>
              </a:ext>
            </a:extLst>
          </p:cNvPr>
          <p:cNvPicPr>
            <a:picLocks noChangeAspect="1"/>
          </p:cNvPicPr>
          <p:nvPr/>
        </p:nvPicPr>
        <p:blipFill>
          <a:blip r:embed="rId3"/>
          <a:stretch>
            <a:fillRect/>
          </a:stretch>
        </p:blipFill>
        <p:spPr>
          <a:xfrm>
            <a:off x="11202642" y="-205416"/>
            <a:ext cx="1217233" cy="1205327"/>
          </a:xfrm>
          <a:prstGeom prst="rect">
            <a:avLst/>
          </a:prstGeom>
        </p:spPr>
      </p:pic>
      <p:sp>
        <p:nvSpPr>
          <p:cNvPr id="33" name="Footer Placeholder 32">
            <a:extLst>
              <a:ext uri="{FF2B5EF4-FFF2-40B4-BE49-F238E27FC236}">
                <a16:creationId xmlns:a16="http://schemas.microsoft.com/office/drawing/2014/main" id="{1B678DFF-66BD-2185-FFAC-B1120F8299B7}"/>
              </a:ext>
            </a:extLst>
          </p:cNvPr>
          <p:cNvSpPr>
            <a:spLocks noGrp="1"/>
          </p:cNvSpPr>
          <p:nvPr>
            <p:ph type="ftr" sz="quarter" idx="11"/>
          </p:nvPr>
        </p:nvSpPr>
        <p:spPr/>
        <p:txBody>
          <a:bodyPr/>
          <a:lstStyle/>
          <a:p>
            <a:r>
              <a:rPr lang="en-US" b="1" dirty="0"/>
              <a:t>Navigating the Future of Learning​</a:t>
            </a:r>
          </a:p>
        </p:txBody>
      </p:sp>
      <p:sp>
        <p:nvSpPr>
          <p:cNvPr id="2" name="TextBox 1">
            <a:extLst>
              <a:ext uri="{FF2B5EF4-FFF2-40B4-BE49-F238E27FC236}">
                <a16:creationId xmlns:a16="http://schemas.microsoft.com/office/drawing/2014/main" id="{F0FB858A-5F22-ADA1-E2D7-5EFA3298B829}"/>
              </a:ext>
            </a:extLst>
          </p:cNvPr>
          <p:cNvSpPr txBox="1"/>
          <p:nvPr/>
        </p:nvSpPr>
        <p:spPr>
          <a:xfrm>
            <a:off x="6078225" y="1617783"/>
            <a:ext cx="184731" cy="646331"/>
          </a:xfrm>
          <a:prstGeom prst="rect">
            <a:avLst/>
          </a:prstGeom>
          <a:noFill/>
        </p:spPr>
        <p:txBody>
          <a:bodyPr wrap="none" rtlCol="0">
            <a:spAutoFit/>
          </a:bodyPr>
          <a:lstStyle/>
          <a:p>
            <a:pPr algn="just"/>
            <a:endParaRPr lang="en-IN" b="1" i="0" dirty="0">
              <a:solidFill>
                <a:srgbClr val="091E42"/>
              </a:solidFill>
              <a:effectLst/>
              <a:latin typeface="freight-text-pro"/>
            </a:endParaRPr>
          </a:p>
          <a:p>
            <a:endParaRPr lang="en-US" b="1" dirty="0"/>
          </a:p>
        </p:txBody>
      </p:sp>
      <p:sp>
        <p:nvSpPr>
          <p:cNvPr id="3" name="TextBox 2">
            <a:extLst>
              <a:ext uri="{FF2B5EF4-FFF2-40B4-BE49-F238E27FC236}">
                <a16:creationId xmlns:a16="http://schemas.microsoft.com/office/drawing/2014/main" id="{DFB23CC8-8A23-5600-5CA2-298FF80EDEB8}"/>
              </a:ext>
            </a:extLst>
          </p:cNvPr>
          <p:cNvSpPr txBox="1"/>
          <p:nvPr/>
        </p:nvSpPr>
        <p:spPr>
          <a:xfrm>
            <a:off x="1934308" y="445477"/>
            <a:ext cx="8733692" cy="646331"/>
          </a:xfrm>
          <a:prstGeom prst="rect">
            <a:avLst/>
          </a:prstGeom>
          <a:noFill/>
        </p:spPr>
        <p:txBody>
          <a:bodyPr wrap="square" rtlCol="0">
            <a:spAutoFit/>
          </a:bodyPr>
          <a:lstStyle/>
          <a:p>
            <a:pPr algn="l"/>
            <a:r>
              <a:rPr lang="en-IN" sz="3600" b="1" i="0" dirty="0">
                <a:solidFill>
                  <a:srgbClr val="091E42"/>
                </a:solidFill>
                <a:effectLst/>
                <a:latin typeface="circular"/>
              </a:rPr>
              <a:t>Output</a:t>
            </a:r>
            <a:endParaRPr lang="en-IN" sz="3600" b="1" i="0" dirty="0">
              <a:solidFill>
                <a:srgbClr val="091E42"/>
              </a:solidFill>
              <a:effectLst/>
            </a:endParaRPr>
          </a:p>
        </p:txBody>
      </p:sp>
      <p:sp>
        <p:nvSpPr>
          <p:cNvPr id="17" name="TextBox 16">
            <a:extLst>
              <a:ext uri="{FF2B5EF4-FFF2-40B4-BE49-F238E27FC236}">
                <a16:creationId xmlns:a16="http://schemas.microsoft.com/office/drawing/2014/main" id="{4910F36E-B0E8-E108-613D-0A283CBF5205}"/>
              </a:ext>
            </a:extLst>
          </p:cNvPr>
          <p:cNvSpPr txBox="1"/>
          <p:nvPr/>
        </p:nvSpPr>
        <p:spPr>
          <a:xfrm>
            <a:off x="2137408" y="1445871"/>
            <a:ext cx="9053331" cy="4524315"/>
          </a:xfrm>
          <a:prstGeom prst="rect">
            <a:avLst/>
          </a:prstGeom>
          <a:noFill/>
        </p:spPr>
        <p:txBody>
          <a:bodyPr wrap="square" rtlCol="0">
            <a:spAutoFit/>
          </a:bodyPr>
          <a:lstStyle/>
          <a:p>
            <a:pPr algn="l"/>
            <a:r>
              <a:rPr lang="en-IN" sz="1200" b="1" i="0" u="none" strike="noStrike" dirty="0">
                <a:solidFill>
                  <a:srgbClr val="0F0F0F"/>
                </a:solidFill>
                <a:effectLst/>
                <a:latin typeface="Söhne"/>
              </a:rPr>
              <a:t>Unleash the Future: Power and Elegance Combined!</a:t>
            </a:r>
          </a:p>
          <a:p>
            <a:pPr algn="l"/>
            <a:endParaRPr lang="en-IN" sz="1200" b="1" i="0" u="none" strike="noStrike" dirty="0">
              <a:solidFill>
                <a:srgbClr val="0F0F0F"/>
              </a:solidFill>
              <a:effectLst/>
              <a:latin typeface="Söhne"/>
            </a:endParaRPr>
          </a:p>
          <a:p>
            <a:pPr algn="l"/>
            <a:r>
              <a:rPr lang="en-IN" sz="1200" b="0" i="0" u="none" strike="noStrike" dirty="0">
                <a:solidFill>
                  <a:srgbClr val="0F0F0F"/>
                </a:solidFill>
                <a:effectLst/>
                <a:latin typeface="Söhne"/>
              </a:rPr>
              <a:t>🌟 Introducing the Ultimate High-Performance Laptop 🌟</a:t>
            </a:r>
          </a:p>
          <a:p>
            <a:pPr algn="l"/>
            <a:r>
              <a:rPr lang="en-IN" sz="1200" b="0" i="0" u="none" strike="noStrike" dirty="0">
                <a:solidFill>
                  <a:srgbClr val="0F0F0F"/>
                </a:solidFill>
                <a:effectLst/>
                <a:latin typeface="Söhne"/>
              </a:rPr>
              <a:t>In a world where technology is constantly evolving, step ahead with our new high-configuration laptop. Designed for those who demand excellence, it's more than just a laptop – it's a revolution in your hands.</a:t>
            </a:r>
          </a:p>
          <a:p>
            <a:pPr algn="l"/>
            <a:endParaRPr lang="en-IN" sz="1200" b="1" i="0" u="none" strike="noStrike" dirty="0">
              <a:solidFill>
                <a:srgbClr val="0F0F0F"/>
              </a:solidFill>
              <a:effectLst/>
              <a:latin typeface="Söhne"/>
            </a:endParaRPr>
          </a:p>
          <a:p>
            <a:pPr algn="l"/>
            <a:r>
              <a:rPr lang="en-IN" sz="1200" b="1" i="0" u="none" strike="noStrike" dirty="0">
                <a:solidFill>
                  <a:srgbClr val="0F0F0F"/>
                </a:solidFill>
                <a:effectLst/>
                <a:latin typeface="Söhne"/>
              </a:rPr>
              <a:t>Key Features and Benefits:</a:t>
            </a:r>
            <a:endParaRPr lang="en-IN" sz="1200" b="0" i="0" u="none" strike="noStrike" dirty="0">
              <a:solidFill>
                <a:srgbClr val="0F0F0F"/>
              </a:solidFill>
              <a:effectLst/>
              <a:latin typeface="Söhne"/>
            </a:endParaRPr>
          </a:p>
          <a:p>
            <a:pPr algn="l">
              <a:buFont typeface="Arial" panose="020B0604020202020204" pitchFamily="34" charset="0"/>
              <a:buChar char="•"/>
            </a:pPr>
            <a:r>
              <a:rPr lang="en-IN" sz="1200" b="0" i="0" u="none" strike="noStrike" dirty="0">
                <a:solidFill>
                  <a:srgbClr val="0F0F0F"/>
                </a:solidFill>
                <a:effectLst/>
                <a:latin typeface="Söhne"/>
              </a:rPr>
              <a:t>🚀 </a:t>
            </a:r>
            <a:r>
              <a:rPr lang="en-IN" sz="1200" b="1" i="0" u="none" strike="noStrike" dirty="0">
                <a:solidFill>
                  <a:srgbClr val="0F0F0F"/>
                </a:solidFill>
                <a:effectLst/>
                <a:latin typeface="Söhne"/>
              </a:rPr>
              <a:t>Exceptional Performance</a:t>
            </a:r>
            <a:r>
              <a:rPr lang="en-IN" sz="1200" b="0" i="0" u="none" strike="noStrike" dirty="0">
                <a:solidFill>
                  <a:srgbClr val="0F0F0F"/>
                </a:solidFill>
                <a:effectLst/>
                <a:latin typeface="Söhne"/>
              </a:rPr>
              <a:t>: Experience lightning-fast speeds with our cutting-edge processor and dedicated graphics card. Say goodbye to lag and hello to seamless multitasking.</a:t>
            </a:r>
          </a:p>
          <a:p>
            <a:pPr algn="l">
              <a:buFont typeface="Arial" panose="020B0604020202020204" pitchFamily="34" charset="0"/>
              <a:buChar char="•"/>
            </a:pPr>
            <a:r>
              <a:rPr lang="en-IN" sz="1200" b="0" i="0" u="none" strike="noStrike" dirty="0">
                <a:solidFill>
                  <a:srgbClr val="0F0F0F"/>
                </a:solidFill>
                <a:effectLst/>
                <a:latin typeface="Söhne"/>
              </a:rPr>
              <a:t>💎 </a:t>
            </a:r>
            <a:r>
              <a:rPr lang="en-IN" sz="1200" b="1" i="0" u="none" strike="noStrike" dirty="0">
                <a:solidFill>
                  <a:srgbClr val="0F0F0F"/>
                </a:solidFill>
                <a:effectLst/>
                <a:latin typeface="Söhne"/>
              </a:rPr>
              <a:t>Premium Build &amp; Design</a:t>
            </a:r>
            <a:r>
              <a:rPr lang="en-IN" sz="1200" b="0" i="0" u="none" strike="noStrike" dirty="0">
                <a:solidFill>
                  <a:srgbClr val="0F0F0F"/>
                </a:solidFill>
                <a:effectLst/>
                <a:latin typeface="Söhne"/>
              </a:rPr>
              <a:t>: Sleek, sturdy, and stylish. A design that speaks volumes about your taste for quality and elegance. Take it anywhere, turning heads as you go.</a:t>
            </a:r>
          </a:p>
          <a:p>
            <a:pPr algn="l">
              <a:buFont typeface="Arial" panose="020B0604020202020204" pitchFamily="34" charset="0"/>
              <a:buChar char="•"/>
            </a:pPr>
            <a:r>
              <a:rPr lang="en-IN" sz="1200" b="0" i="0" u="none" strike="noStrike" dirty="0">
                <a:solidFill>
                  <a:srgbClr val="0F0F0F"/>
                </a:solidFill>
                <a:effectLst/>
                <a:latin typeface="Söhne"/>
              </a:rPr>
              <a:t>📺 </a:t>
            </a:r>
            <a:r>
              <a:rPr lang="en-IN" sz="1200" b="1" i="0" u="none" strike="noStrike" dirty="0">
                <a:solidFill>
                  <a:srgbClr val="0F0F0F"/>
                </a:solidFill>
                <a:effectLst/>
                <a:latin typeface="Söhne"/>
              </a:rPr>
              <a:t>Vibrant High-Resolution Display</a:t>
            </a:r>
            <a:r>
              <a:rPr lang="en-IN" sz="1200" b="0" i="0" u="none" strike="noStrike" dirty="0">
                <a:solidFill>
                  <a:srgbClr val="0F0F0F"/>
                </a:solidFill>
                <a:effectLst/>
                <a:latin typeface="Söhne"/>
              </a:rPr>
              <a:t>: Dive into a large, vibrant screen that brings visuals to life. Immerse yourself in stunning clarity and vivid </a:t>
            </a:r>
            <a:r>
              <a:rPr lang="en-IN" sz="1200" b="0" i="0" u="none" strike="noStrike" dirty="0" err="1">
                <a:solidFill>
                  <a:srgbClr val="0F0F0F"/>
                </a:solidFill>
                <a:effectLst/>
                <a:latin typeface="Söhne"/>
              </a:rPr>
              <a:t>colors</a:t>
            </a:r>
            <a:r>
              <a:rPr lang="en-IN" sz="1200" b="0" i="0" u="none" strike="noStrike" dirty="0">
                <a:solidFill>
                  <a:srgbClr val="0F0F0F"/>
                </a:solidFill>
                <a:effectLst/>
                <a:latin typeface="Söhne"/>
              </a:rPr>
              <a:t> for work and play.</a:t>
            </a:r>
          </a:p>
          <a:p>
            <a:pPr algn="l">
              <a:buFont typeface="Arial" panose="020B0604020202020204" pitchFamily="34" charset="0"/>
              <a:buChar char="•"/>
            </a:pPr>
            <a:r>
              <a:rPr lang="en-IN" sz="1200" b="0" i="0" u="none" strike="noStrike" dirty="0">
                <a:solidFill>
                  <a:srgbClr val="0F0F0F"/>
                </a:solidFill>
                <a:effectLst/>
                <a:latin typeface="Söhne"/>
              </a:rPr>
              <a:t>⏳ </a:t>
            </a:r>
            <a:r>
              <a:rPr lang="en-IN" sz="1200" b="1" i="0" u="none" strike="noStrike" dirty="0">
                <a:solidFill>
                  <a:srgbClr val="0F0F0F"/>
                </a:solidFill>
                <a:effectLst/>
                <a:latin typeface="Söhne"/>
              </a:rPr>
              <a:t>Long Battery Life</a:t>
            </a:r>
            <a:r>
              <a:rPr lang="en-IN" sz="1200" b="0" i="0" u="none" strike="noStrike" dirty="0">
                <a:solidFill>
                  <a:srgbClr val="0F0F0F"/>
                </a:solidFill>
                <a:effectLst/>
                <a:latin typeface="Söhne"/>
              </a:rPr>
              <a:t>: Stay unplugged longer. Our extended battery life means more work, more play, and less worry about finding the nearest outlet.</a:t>
            </a:r>
          </a:p>
          <a:p>
            <a:pPr algn="l">
              <a:buFont typeface="Arial" panose="020B0604020202020204" pitchFamily="34" charset="0"/>
              <a:buChar char="•"/>
            </a:pPr>
            <a:r>
              <a:rPr lang="en-IN" sz="1200" b="0" i="0" u="none" strike="noStrike" dirty="0">
                <a:solidFill>
                  <a:srgbClr val="0F0F0F"/>
                </a:solidFill>
                <a:effectLst/>
                <a:latin typeface="Söhne"/>
              </a:rPr>
              <a:t>🔐 </a:t>
            </a:r>
            <a:r>
              <a:rPr lang="en-IN" sz="1200" b="1" i="0" u="none" strike="noStrike" dirty="0">
                <a:solidFill>
                  <a:srgbClr val="0F0F0F"/>
                </a:solidFill>
                <a:effectLst/>
                <a:latin typeface="Söhne"/>
              </a:rPr>
              <a:t>Advanced Security</a:t>
            </a:r>
            <a:r>
              <a:rPr lang="en-IN" sz="1200" b="0" i="0" u="none" strike="noStrike" dirty="0">
                <a:solidFill>
                  <a:srgbClr val="0F0F0F"/>
                </a:solidFill>
                <a:effectLst/>
                <a:latin typeface="Söhne"/>
              </a:rPr>
              <a:t>: Keep your data safe with cutting-edge fingerprint sensors and facial recognition technology – security at your fingertips.</a:t>
            </a:r>
          </a:p>
          <a:p>
            <a:pPr algn="l">
              <a:buFont typeface="Arial" panose="020B0604020202020204" pitchFamily="34" charset="0"/>
              <a:buChar char="•"/>
            </a:pPr>
            <a:r>
              <a:rPr lang="en-IN" sz="1200" b="0" i="0" u="none" strike="noStrike" dirty="0">
                <a:solidFill>
                  <a:srgbClr val="0F0F0F"/>
                </a:solidFill>
                <a:effectLst/>
                <a:latin typeface="Söhne"/>
              </a:rPr>
              <a:t>🚄 </a:t>
            </a:r>
            <a:r>
              <a:rPr lang="en-IN" sz="1200" b="1" i="0" u="none" strike="noStrike" dirty="0">
                <a:solidFill>
                  <a:srgbClr val="0F0F0F"/>
                </a:solidFill>
                <a:effectLst/>
                <a:latin typeface="Söhne"/>
              </a:rPr>
              <a:t>Fast Storage</a:t>
            </a:r>
            <a:r>
              <a:rPr lang="en-IN" sz="1200" b="0" i="0" u="none" strike="noStrike" dirty="0">
                <a:solidFill>
                  <a:srgbClr val="0F0F0F"/>
                </a:solidFill>
                <a:effectLst/>
                <a:latin typeface="Söhne"/>
              </a:rPr>
              <a:t>: Store more and access it faster. Enjoy ample space with rapid response times, keeping everything you need at your fingertips.</a:t>
            </a:r>
          </a:p>
          <a:p>
            <a:pPr algn="l"/>
            <a:endParaRPr lang="en-IN" sz="1200" b="1" i="0" u="none" strike="noStrike" dirty="0">
              <a:solidFill>
                <a:srgbClr val="0F0F0F"/>
              </a:solidFill>
              <a:effectLst/>
              <a:latin typeface="Söhne"/>
            </a:endParaRPr>
          </a:p>
          <a:p>
            <a:pPr algn="l"/>
            <a:r>
              <a:rPr lang="en-IN" sz="1200" b="1" i="0" u="none" strike="noStrike" dirty="0">
                <a:solidFill>
                  <a:srgbClr val="0F0F0F"/>
                </a:solidFill>
                <a:effectLst/>
                <a:latin typeface="Söhne"/>
              </a:rPr>
              <a:t>Special Offers:</a:t>
            </a:r>
            <a:endParaRPr lang="en-IN" sz="1200" b="0" i="0" u="none" strike="noStrike" dirty="0">
              <a:solidFill>
                <a:srgbClr val="0F0F0F"/>
              </a:solidFill>
              <a:effectLst/>
              <a:latin typeface="Söhne"/>
            </a:endParaRPr>
          </a:p>
          <a:p>
            <a:pPr algn="l">
              <a:buFont typeface="Arial" panose="020B0604020202020204" pitchFamily="34" charset="0"/>
              <a:buChar char="•"/>
            </a:pPr>
            <a:r>
              <a:rPr lang="en-IN" sz="1200" b="0" i="0" u="none" strike="noStrike" dirty="0">
                <a:solidFill>
                  <a:srgbClr val="0F0F0F"/>
                </a:solidFill>
                <a:effectLst/>
                <a:latin typeface="Söhne"/>
              </a:rPr>
              <a:t>💰 </a:t>
            </a:r>
            <a:r>
              <a:rPr lang="en-IN" sz="1200" b="1" i="0" u="none" strike="noStrike" dirty="0">
                <a:solidFill>
                  <a:srgbClr val="0F0F0F"/>
                </a:solidFill>
                <a:effectLst/>
                <a:latin typeface="Söhne"/>
              </a:rPr>
              <a:t>Exclusive Discount</a:t>
            </a:r>
            <a:r>
              <a:rPr lang="en-IN" sz="1200" b="0" i="0" u="none" strike="noStrike" dirty="0">
                <a:solidFill>
                  <a:srgbClr val="0F0F0F"/>
                </a:solidFill>
                <a:effectLst/>
                <a:latin typeface="Söhne"/>
              </a:rPr>
              <a:t>: Grab a 10% discount for a limited time only!</a:t>
            </a:r>
          </a:p>
          <a:p>
            <a:pPr algn="l">
              <a:buFont typeface="Arial" panose="020B0604020202020204" pitchFamily="34" charset="0"/>
              <a:buChar char="•"/>
            </a:pPr>
            <a:r>
              <a:rPr lang="en-IN" sz="1200" b="0" i="0" u="none" strike="noStrike" dirty="0">
                <a:solidFill>
                  <a:srgbClr val="0F0F0F"/>
                </a:solidFill>
                <a:effectLst/>
                <a:latin typeface="Söhne"/>
              </a:rPr>
              <a:t>🛡️ </a:t>
            </a:r>
            <a:r>
              <a:rPr lang="en-IN" sz="1200" b="1" i="0" u="none" strike="noStrike" dirty="0">
                <a:solidFill>
                  <a:srgbClr val="0F0F0F"/>
                </a:solidFill>
                <a:effectLst/>
                <a:latin typeface="Söhne"/>
              </a:rPr>
              <a:t>Extended Warranty</a:t>
            </a:r>
            <a:r>
              <a:rPr lang="en-IN" sz="1200" b="0" i="0" u="none" strike="noStrike" dirty="0">
                <a:solidFill>
                  <a:srgbClr val="0F0F0F"/>
                </a:solidFill>
                <a:effectLst/>
                <a:latin typeface="Söhne"/>
              </a:rPr>
              <a:t>: Peace of mind with an additional 1-year warranty at no extra cost.</a:t>
            </a:r>
          </a:p>
          <a:p>
            <a:pPr algn="l"/>
            <a:endParaRPr lang="en-IN" sz="1200" b="1" i="0" u="none" strike="noStrike" dirty="0">
              <a:solidFill>
                <a:srgbClr val="0F0F0F"/>
              </a:solidFill>
              <a:effectLst/>
              <a:latin typeface="Söhne"/>
            </a:endParaRPr>
          </a:p>
          <a:p>
            <a:pPr algn="l"/>
            <a:r>
              <a:rPr lang="en-IN" sz="1200" b="1" i="0" u="none" strike="noStrike" dirty="0">
                <a:solidFill>
                  <a:srgbClr val="0F0F0F"/>
                </a:solidFill>
                <a:effectLst/>
                <a:latin typeface="Söhne"/>
              </a:rPr>
              <a:t>Ready to Elevate Your Experience?</a:t>
            </a:r>
          </a:p>
          <a:p>
            <a:pPr algn="l"/>
            <a:r>
              <a:rPr lang="en-IN" sz="1200" b="0" i="0" u="none" strike="noStrike" dirty="0">
                <a:solidFill>
                  <a:srgbClr val="0F0F0F"/>
                </a:solidFill>
                <a:effectLst/>
                <a:latin typeface="Söhne"/>
              </a:rPr>
              <a:t>🛒 Don't miss out! </a:t>
            </a:r>
            <a:r>
              <a:rPr lang="en-IN" sz="1200" b="1" i="0" u="none" strike="noStrike" dirty="0">
                <a:solidFill>
                  <a:srgbClr val="0F0F0F"/>
                </a:solidFill>
                <a:effectLst/>
                <a:latin typeface="Söhne"/>
              </a:rPr>
              <a:t>Order now</a:t>
            </a:r>
            <a:r>
              <a:rPr lang="en-IN" sz="1200" b="0" i="0" u="none" strike="noStrike" dirty="0">
                <a:solidFill>
                  <a:srgbClr val="0F0F0F"/>
                </a:solidFill>
                <a:effectLst/>
                <a:latin typeface="Söhne"/>
              </a:rPr>
              <a:t> and step into the future of computing. Your journey to excellence starts here!</a:t>
            </a:r>
          </a:p>
        </p:txBody>
      </p:sp>
      <p:sp>
        <p:nvSpPr>
          <p:cNvPr id="19" name="Rounded Rectangle 18">
            <a:extLst>
              <a:ext uri="{FF2B5EF4-FFF2-40B4-BE49-F238E27FC236}">
                <a16:creationId xmlns:a16="http://schemas.microsoft.com/office/drawing/2014/main" id="{FEE6946E-45BE-5EC5-297E-C04FCB3ED28B}"/>
              </a:ext>
            </a:extLst>
          </p:cNvPr>
          <p:cNvSpPr/>
          <p:nvPr/>
        </p:nvSpPr>
        <p:spPr>
          <a:xfrm>
            <a:off x="1934308" y="1386075"/>
            <a:ext cx="9359003" cy="4584111"/>
          </a:xfrm>
          <a:prstGeom prst="roundRect">
            <a:avLst>
              <a:gd name="adj" fmla="val 8030"/>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563131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5B59ED-7711-A1D1-C7BB-EB8C1983530B}"/>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C0F66BBD-A961-DF6A-650D-C57F708C3BBA}"/>
              </a:ext>
            </a:extLst>
          </p:cNvPr>
          <p:cNvSpPr/>
          <p:nvPr/>
        </p:nvSpPr>
        <p:spPr>
          <a:xfrm>
            <a:off x="0" y="1"/>
            <a:ext cx="1126638" cy="6858000"/>
          </a:xfrm>
          <a:prstGeom prst="rect">
            <a:avLst/>
          </a:prstGeom>
          <a:solidFill>
            <a:srgbClr val="D7C05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5FCBE9C5-273B-F738-B2AD-B4FFCF21A746}"/>
              </a:ext>
            </a:extLst>
          </p:cNvPr>
          <p:cNvSpPr/>
          <p:nvPr/>
        </p:nvSpPr>
        <p:spPr>
          <a:xfrm>
            <a:off x="565288" y="0"/>
            <a:ext cx="549447" cy="6858000"/>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95AF8542-6A8B-F44F-C310-ACBB5E69728D}"/>
              </a:ext>
            </a:extLst>
          </p:cNvPr>
          <p:cNvSpPr txBox="1"/>
          <p:nvPr/>
        </p:nvSpPr>
        <p:spPr>
          <a:xfrm>
            <a:off x="601006" y="42718"/>
            <a:ext cx="442291" cy="707886"/>
          </a:xfrm>
          <a:prstGeom prst="rect">
            <a:avLst/>
          </a:prstGeom>
          <a:noFill/>
        </p:spPr>
        <p:txBody>
          <a:bodyPr wrap="square" rtlCol="0">
            <a:spAutoFit/>
          </a:bodyPr>
          <a:lstStyle/>
          <a:p>
            <a:r>
              <a:rPr lang="el-GR" sz="4000" dirty="0">
                <a:solidFill>
                  <a:srgbClr val="D7C055"/>
                </a:solidFill>
              </a:rPr>
              <a:t>π</a:t>
            </a:r>
            <a:endParaRPr lang="en-US" sz="4000" dirty="0">
              <a:solidFill>
                <a:srgbClr val="D7C055"/>
              </a:solidFill>
            </a:endParaRPr>
          </a:p>
        </p:txBody>
      </p:sp>
      <p:pic>
        <p:nvPicPr>
          <p:cNvPr id="10" name="Picture 9" descr="A logo with lines in a black background&#10;&#10;Description automatically generated">
            <a:extLst>
              <a:ext uri="{FF2B5EF4-FFF2-40B4-BE49-F238E27FC236}">
                <a16:creationId xmlns:a16="http://schemas.microsoft.com/office/drawing/2014/main" id="{B1D91037-D739-996C-5D1B-B1970070C443}"/>
              </a:ext>
            </a:extLst>
          </p:cNvPr>
          <p:cNvPicPr>
            <a:picLocks noChangeAspect="1"/>
          </p:cNvPicPr>
          <p:nvPr/>
        </p:nvPicPr>
        <p:blipFill>
          <a:blip r:embed="rId3"/>
          <a:stretch>
            <a:fillRect/>
          </a:stretch>
        </p:blipFill>
        <p:spPr>
          <a:xfrm>
            <a:off x="11202642" y="-205416"/>
            <a:ext cx="1217233" cy="1205327"/>
          </a:xfrm>
          <a:prstGeom prst="rect">
            <a:avLst/>
          </a:prstGeom>
        </p:spPr>
      </p:pic>
      <p:sp>
        <p:nvSpPr>
          <p:cNvPr id="33" name="Footer Placeholder 32">
            <a:extLst>
              <a:ext uri="{FF2B5EF4-FFF2-40B4-BE49-F238E27FC236}">
                <a16:creationId xmlns:a16="http://schemas.microsoft.com/office/drawing/2014/main" id="{67A64A8C-9588-6E20-3A3F-E5D6D579C201}"/>
              </a:ext>
            </a:extLst>
          </p:cNvPr>
          <p:cNvSpPr>
            <a:spLocks noGrp="1"/>
          </p:cNvSpPr>
          <p:nvPr>
            <p:ph type="ftr" sz="quarter" idx="11"/>
          </p:nvPr>
        </p:nvSpPr>
        <p:spPr/>
        <p:txBody>
          <a:bodyPr/>
          <a:lstStyle/>
          <a:p>
            <a:r>
              <a:rPr lang="en-US" dirty="0"/>
              <a:t>Navigating the Future of Learning​</a:t>
            </a:r>
          </a:p>
        </p:txBody>
      </p:sp>
      <p:sp>
        <p:nvSpPr>
          <p:cNvPr id="2" name="TextBox 1">
            <a:extLst>
              <a:ext uri="{FF2B5EF4-FFF2-40B4-BE49-F238E27FC236}">
                <a16:creationId xmlns:a16="http://schemas.microsoft.com/office/drawing/2014/main" id="{4356C973-EFEB-4206-A0D8-A7D6A0E47A1E}"/>
              </a:ext>
            </a:extLst>
          </p:cNvPr>
          <p:cNvSpPr txBox="1"/>
          <p:nvPr/>
        </p:nvSpPr>
        <p:spPr>
          <a:xfrm>
            <a:off x="6078225" y="1617783"/>
            <a:ext cx="184731" cy="646331"/>
          </a:xfrm>
          <a:prstGeom prst="rect">
            <a:avLst/>
          </a:prstGeom>
          <a:noFill/>
        </p:spPr>
        <p:txBody>
          <a:bodyPr wrap="none" rtlCol="0">
            <a:spAutoFit/>
          </a:bodyPr>
          <a:lstStyle/>
          <a:p>
            <a:pPr algn="just"/>
            <a:endParaRPr lang="en-IN" b="0" i="0" dirty="0">
              <a:solidFill>
                <a:srgbClr val="091E42"/>
              </a:solidFill>
              <a:effectLst/>
              <a:latin typeface="freight-text-pro"/>
            </a:endParaRPr>
          </a:p>
          <a:p>
            <a:endParaRPr lang="en-US" dirty="0"/>
          </a:p>
        </p:txBody>
      </p:sp>
      <p:sp>
        <p:nvSpPr>
          <p:cNvPr id="3" name="TextBox 2">
            <a:extLst>
              <a:ext uri="{FF2B5EF4-FFF2-40B4-BE49-F238E27FC236}">
                <a16:creationId xmlns:a16="http://schemas.microsoft.com/office/drawing/2014/main" id="{307470FD-662C-B528-F2FD-3078F66E5900}"/>
              </a:ext>
            </a:extLst>
          </p:cNvPr>
          <p:cNvSpPr txBox="1"/>
          <p:nvPr/>
        </p:nvSpPr>
        <p:spPr>
          <a:xfrm>
            <a:off x="1934308" y="445477"/>
            <a:ext cx="8323384" cy="1200329"/>
          </a:xfrm>
          <a:prstGeom prst="rect">
            <a:avLst/>
          </a:prstGeom>
          <a:noFill/>
        </p:spPr>
        <p:txBody>
          <a:bodyPr wrap="square" rtlCol="0">
            <a:spAutoFit/>
          </a:bodyPr>
          <a:lstStyle/>
          <a:p>
            <a:r>
              <a:rPr lang="en-IN" sz="3600" b="1" dirty="0">
                <a:effectLst/>
              </a:rPr>
              <a:t>Applying Prompt Engineering for </a:t>
            </a:r>
            <a:r>
              <a:rPr lang="en-IN" sz="3600" b="1" dirty="0">
                <a:solidFill>
                  <a:srgbClr val="FF0000"/>
                </a:solidFill>
                <a:effectLst/>
              </a:rPr>
              <a:t>Code-Related Tasks</a:t>
            </a:r>
            <a:endParaRPr lang="en-IN" sz="3600" b="1" dirty="0">
              <a:effectLst/>
            </a:endParaRPr>
          </a:p>
        </p:txBody>
      </p:sp>
      <p:sp>
        <p:nvSpPr>
          <p:cNvPr id="11" name="TextBox 10">
            <a:extLst>
              <a:ext uri="{FF2B5EF4-FFF2-40B4-BE49-F238E27FC236}">
                <a16:creationId xmlns:a16="http://schemas.microsoft.com/office/drawing/2014/main" id="{2960EEDF-54F9-BB43-E3C2-707263367B15}"/>
              </a:ext>
            </a:extLst>
          </p:cNvPr>
          <p:cNvSpPr txBox="1"/>
          <p:nvPr/>
        </p:nvSpPr>
        <p:spPr>
          <a:xfrm>
            <a:off x="1720232" y="1971244"/>
            <a:ext cx="10058400" cy="3600986"/>
          </a:xfrm>
          <a:prstGeom prst="rect">
            <a:avLst/>
          </a:prstGeom>
          <a:noFill/>
        </p:spPr>
        <p:txBody>
          <a:bodyPr wrap="square" rtlCol="0">
            <a:spAutoFit/>
          </a:bodyPr>
          <a:lstStyle/>
          <a:p>
            <a:r>
              <a:rPr lang="en-US" sz="1200" i="1" dirty="0">
                <a:solidFill>
                  <a:srgbClr val="002060"/>
                </a:solidFill>
              </a:rPr>
              <a:t>Develop a script or application using Slack's API that will sync the company's website with the Slack users. If a user is added to Slack, he/she should be added automatically to the company's website. If the user is removed from Slack, he or she should be removed from the Company's website.</a:t>
            </a:r>
          </a:p>
          <a:p>
            <a:endParaRPr lang="en-US" sz="1200" b="1" i="1" dirty="0">
              <a:solidFill>
                <a:srgbClr val="002060"/>
              </a:solidFill>
            </a:endParaRPr>
          </a:p>
          <a:p>
            <a:r>
              <a:rPr lang="en-US" sz="1200" i="1" dirty="0">
                <a:solidFill>
                  <a:srgbClr val="002060"/>
                </a:solidFill>
              </a:rPr>
              <a:t>As a language model, my role is to act as a software developer who can </a:t>
            </a:r>
            <a:r>
              <a:rPr lang="en-US" sz="1200" b="1" i="1" dirty="0">
                <a:solidFill>
                  <a:srgbClr val="002060"/>
                </a:solidFill>
              </a:rPr>
              <a:t>outline the steps necessary to write this code</a:t>
            </a:r>
            <a:r>
              <a:rPr lang="en-US" sz="1200" i="1" dirty="0">
                <a:solidFill>
                  <a:srgbClr val="002060"/>
                </a:solidFill>
              </a:rPr>
              <a:t>, including explaining authentication with Slack's API, handling requests and responses etc.</a:t>
            </a:r>
          </a:p>
          <a:p>
            <a:endParaRPr lang="en-US" sz="1200" b="1" i="1" dirty="0">
              <a:solidFill>
                <a:srgbClr val="002060"/>
              </a:solidFill>
            </a:endParaRPr>
          </a:p>
          <a:p>
            <a:r>
              <a:rPr lang="en-US" sz="1200" i="1" dirty="0">
                <a:solidFill>
                  <a:srgbClr val="002060"/>
                </a:solidFill>
              </a:rPr>
              <a:t>The code will be used to automatically add or remove the users to the company's website when the IT team adds or removes a user from Slack, that user should be automatically added or removed from the company's website respectively.</a:t>
            </a:r>
          </a:p>
          <a:p>
            <a:endParaRPr lang="en-US" sz="1200" b="1" i="1" dirty="0">
              <a:solidFill>
                <a:srgbClr val="002060"/>
              </a:solidFill>
            </a:endParaRPr>
          </a:p>
          <a:p>
            <a:r>
              <a:rPr lang="en-US" sz="1200" i="1" dirty="0">
                <a:solidFill>
                  <a:srgbClr val="002060"/>
                </a:solidFill>
              </a:rPr>
              <a:t>The steps to perform this task would include:</a:t>
            </a:r>
          </a:p>
          <a:p>
            <a:r>
              <a:rPr lang="en-US" sz="1200" i="1" dirty="0">
                <a:solidFill>
                  <a:srgbClr val="002060"/>
                </a:solidFill>
              </a:rPr>
              <a:t>####</a:t>
            </a:r>
          </a:p>
          <a:p>
            <a:r>
              <a:rPr lang="en-US" sz="1200" i="1" dirty="0">
                <a:solidFill>
                  <a:srgbClr val="002060"/>
                </a:solidFill>
              </a:rPr>
              <a:t>Registering the application with Slack to obtain the necessary credentials (Client ID and Client Secret).</a:t>
            </a:r>
          </a:p>
          <a:p>
            <a:r>
              <a:rPr lang="en-US" sz="1200" i="1" dirty="0">
                <a:solidFill>
                  <a:srgbClr val="002060"/>
                </a:solidFill>
              </a:rPr>
              <a:t>Using the credentials to authenticate</a:t>
            </a:r>
          </a:p>
          <a:p>
            <a:r>
              <a:rPr lang="en-US" sz="1200" i="1" dirty="0">
                <a:solidFill>
                  <a:srgbClr val="002060"/>
                </a:solidFill>
              </a:rPr>
              <a:t>Setting up a webhook or using the Slack API's to update the website.</a:t>
            </a:r>
          </a:p>
          <a:p>
            <a:r>
              <a:rPr lang="en-US" sz="1200" i="1" dirty="0">
                <a:solidFill>
                  <a:srgbClr val="002060"/>
                </a:solidFill>
              </a:rPr>
              <a:t>Writing a function to update the company's website</a:t>
            </a:r>
          </a:p>
          <a:p>
            <a:r>
              <a:rPr lang="en-US" sz="1200" i="1" dirty="0">
                <a:solidFill>
                  <a:srgbClr val="002060"/>
                </a:solidFill>
              </a:rPr>
              <a:t>Handling errors and ensuring the message format is compatible with Slack's formatting options.</a:t>
            </a:r>
          </a:p>
          <a:p>
            <a:r>
              <a:rPr lang="en-US" sz="1200" i="1" dirty="0">
                <a:solidFill>
                  <a:srgbClr val="002060"/>
                </a:solidFill>
              </a:rPr>
              <a:t>####</a:t>
            </a:r>
          </a:p>
          <a:p>
            <a:endParaRPr lang="en-US" sz="1200" b="1" i="1" dirty="0">
              <a:solidFill>
                <a:srgbClr val="002060"/>
              </a:solidFill>
            </a:endParaRPr>
          </a:p>
          <a:p>
            <a:r>
              <a:rPr lang="en-US" sz="1200" i="1" dirty="0">
                <a:solidFill>
                  <a:srgbClr val="002060"/>
                </a:solidFill>
              </a:rPr>
              <a:t>The ideal response should be a code snippet or </a:t>
            </a:r>
            <a:r>
              <a:rPr lang="en-US" sz="1200" b="1" i="1" dirty="0">
                <a:solidFill>
                  <a:srgbClr val="002060"/>
                </a:solidFill>
              </a:rPr>
              <a:t>a set of code snippets </a:t>
            </a:r>
            <a:r>
              <a:rPr lang="en-US" sz="1200" i="1" dirty="0">
                <a:solidFill>
                  <a:srgbClr val="002060"/>
                </a:solidFill>
              </a:rPr>
              <a:t>that are ready to be implemented, with comments explaining each section of the code.</a:t>
            </a:r>
          </a:p>
        </p:txBody>
      </p:sp>
      <p:sp>
        <p:nvSpPr>
          <p:cNvPr id="4" name="Rounded Rectangle 3">
            <a:extLst>
              <a:ext uri="{FF2B5EF4-FFF2-40B4-BE49-F238E27FC236}">
                <a16:creationId xmlns:a16="http://schemas.microsoft.com/office/drawing/2014/main" id="{C7423645-21BB-C3CA-CBFA-C65B89CCC7AB}"/>
              </a:ext>
            </a:extLst>
          </p:cNvPr>
          <p:cNvSpPr/>
          <p:nvPr/>
        </p:nvSpPr>
        <p:spPr>
          <a:xfrm>
            <a:off x="1639813" y="1730677"/>
            <a:ext cx="10098609" cy="4132795"/>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Callout 4">
            <a:extLst>
              <a:ext uri="{FF2B5EF4-FFF2-40B4-BE49-F238E27FC236}">
                <a16:creationId xmlns:a16="http://schemas.microsoft.com/office/drawing/2014/main" id="{E1989B8C-6358-1117-4DDB-377744C025FC}"/>
              </a:ext>
            </a:extLst>
          </p:cNvPr>
          <p:cNvSpPr/>
          <p:nvPr/>
        </p:nvSpPr>
        <p:spPr>
          <a:xfrm>
            <a:off x="10602215" y="2264114"/>
            <a:ext cx="905525" cy="307764"/>
          </a:xfrm>
          <a:prstGeom prst="wedgeEllipseCallout">
            <a:avLst>
              <a:gd name="adj1" fmla="val -105620"/>
              <a:gd name="adj2" fmla="val -26472"/>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a:t>Task</a:t>
            </a:r>
          </a:p>
        </p:txBody>
      </p:sp>
      <p:sp>
        <p:nvSpPr>
          <p:cNvPr id="9" name="Oval Callout 8">
            <a:extLst>
              <a:ext uri="{FF2B5EF4-FFF2-40B4-BE49-F238E27FC236}">
                <a16:creationId xmlns:a16="http://schemas.microsoft.com/office/drawing/2014/main" id="{E4250C90-7A14-7BD8-9326-BD85ED220CCA}"/>
              </a:ext>
            </a:extLst>
          </p:cNvPr>
          <p:cNvSpPr/>
          <p:nvPr/>
        </p:nvSpPr>
        <p:spPr>
          <a:xfrm>
            <a:off x="5141135" y="2791606"/>
            <a:ext cx="820685" cy="272132"/>
          </a:xfrm>
          <a:prstGeom prst="wedgeEllipseCallout">
            <a:avLst>
              <a:gd name="adj1" fmla="val -72909"/>
              <a:gd name="adj2" fmla="val -61171"/>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a:t>Role</a:t>
            </a:r>
          </a:p>
        </p:txBody>
      </p:sp>
      <p:sp>
        <p:nvSpPr>
          <p:cNvPr id="12" name="Oval Callout 11">
            <a:extLst>
              <a:ext uri="{FF2B5EF4-FFF2-40B4-BE49-F238E27FC236}">
                <a16:creationId xmlns:a16="http://schemas.microsoft.com/office/drawing/2014/main" id="{EE9A88AC-2F75-143F-3B0D-D0CB2D312D8C}"/>
              </a:ext>
            </a:extLst>
          </p:cNvPr>
          <p:cNvSpPr/>
          <p:nvPr/>
        </p:nvSpPr>
        <p:spPr>
          <a:xfrm>
            <a:off x="9290959" y="3280539"/>
            <a:ext cx="1080575" cy="296922"/>
          </a:xfrm>
          <a:prstGeom prst="wedgeEllipseCallout">
            <a:avLst>
              <a:gd name="adj1" fmla="val -91666"/>
              <a:gd name="adj2" fmla="val -60098"/>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a:t>Context</a:t>
            </a:r>
          </a:p>
        </p:txBody>
      </p:sp>
      <p:sp>
        <p:nvSpPr>
          <p:cNvPr id="13" name="Oval Callout 12">
            <a:extLst>
              <a:ext uri="{FF2B5EF4-FFF2-40B4-BE49-F238E27FC236}">
                <a16:creationId xmlns:a16="http://schemas.microsoft.com/office/drawing/2014/main" id="{2A3DD136-9962-4C13-74EE-2E240B65B4E4}"/>
              </a:ext>
            </a:extLst>
          </p:cNvPr>
          <p:cNvSpPr/>
          <p:nvPr/>
        </p:nvSpPr>
        <p:spPr>
          <a:xfrm>
            <a:off x="6976693" y="4261075"/>
            <a:ext cx="1366888" cy="377250"/>
          </a:xfrm>
          <a:prstGeom prst="wedgeEllipseCallout">
            <a:avLst>
              <a:gd name="adj1" fmla="val -107496"/>
              <a:gd name="adj2" fmla="val 21108"/>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a:t>Guidelines</a:t>
            </a:r>
          </a:p>
        </p:txBody>
      </p:sp>
      <p:sp>
        <p:nvSpPr>
          <p:cNvPr id="14" name="Oval Callout 13">
            <a:extLst>
              <a:ext uri="{FF2B5EF4-FFF2-40B4-BE49-F238E27FC236}">
                <a16:creationId xmlns:a16="http://schemas.microsoft.com/office/drawing/2014/main" id="{B975E9DD-9CAC-5313-320B-54105AFFEBF7}"/>
              </a:ext>
            </a:extLst>
          </p:cNvPr>
          <p:cNvSpPr/>
          <p:nvPr/>
        </p:nvSpPr>
        <p:spPr>
          <a:xfrm>
            <a:off x="10576459" y="4763366"/>
            <a:ext cx="1080575" cy="495373"/>
          </a:xfrm>
          <a:prstGeom prst="wedgeEllipseCallout">
            <a:avLst>
              <a:gd name="adj1" fmla="val -54144"/>
              <a:gd name="adj2" fmla="val 65001"/>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a:t>Output Format</a:t>
            </a:r>
          </a:p>
        </p:txBody>
      </p:sp>
    </p:spTree>
    <p:extLst>
      <p:ext uri="{BB962C8B-B14F-4D97-AF65-F5344CB8AC3E}">
        <p14:creationId xmlns:p14="http://schemas.microsoft.com/office/powerpoint/2010/main" val="49842537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696806-8CF7-2AD4-4AE9-36E4F0874E16}"/>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AB786989-42E1-981A-2C8E-C4870B9D2AD0}"/>
              </a:ext>
            </a:extLst>
          </p:cNvPr>
          <p:cNvSpPr/>
          <p:nvPr/>
        </p:nvSpPr>
        <p:spPr>
          <a:xfrm>
            <a:off x="0" y="1"/>
            <a:ext cx="1126638" cy="6858000"/>
          </a:xfrm>
          <a:prstGeom prst="rect">
            <a:avLst/>
          </a:prstGeom>
          <a:solidFill>
            <a:srgbClr val="D7C05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12B466D2-134F-0A89-743A-F6663540BF21}"/>
              </a:ext>
            </a:extLst>
          </p:cNvPr>
          <p:cNvSpPr/>
          <p:nvPr/>
        </p:nvSpPr>
        <p:spPr>
          <a:xfrm>
            <a:off x="565288" y="0"/>
            <a:ext cx="549447" cy="6858000"/>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0F002C58-8300-C5F5-D94F-FD29593667E0}"/>
              </a:ext>
            </a:extLst>
          </p:cNvPr>
          <p:cNvSpPr txBox="1"/>
          <p:nvPr/>
        </p:nvSpPr>
        <p:spPr>
          <a:xfrm>
            <a:off x="601006" y="42718"/>
            <a:ext cx="442291" cy="707886"/>
          </a:xfrm>
          <a:prstGeom prst="rect">
            <a:avLst/>
          </a:prstGeom>
          <a:noFill/>
        </p:spPr>
        <p:txBody>
          <a:bodyPr wrap="square" rtlCol="0">
            <a:spAutoFit/>
          </a:bodyPr>
          <a:lstStyle/>
          <a:p>
            <a:r>
              <a:rPr lang="el-GR" sz="4000" dirty="0">
                <a:solidFill>
                  <a:srgbClr val="D7C055"/>
                </a:solidFill>
              </a:rPr>
              <a:t>π</a:t>
            </a:r>
            <a:endParaRPr lang="en-US" sz="4000" dirty="0">
              <a:solidFill>
                <a:srgbClr val="D7C055"/>
              </a:solidFill>
            </a:endParaRPr>
          </a:p>
        </p:txBody>
      </p:sp>
      <p:pic>
        <p:nvPicPr>
          <p:cNvPr id="10" name="Picture 9" descr="A logo with lines in a black background&#10;&#10;Description automatically generated">
            <a:extLst>
              <a:ext uri="{FF2B5EF4-FFF2-40B4-BE49-F238E27FC236}">
                <a16:creationId xmlns:a16="http://schemas.microsoft.com/office/drawing/2014/main" id="{EE9096EE-0391-5E55-5B53-014A93238644}"/>
              </a:ext>
            </a:extLst>
          </p:cNvPr>
          <p:cNvPicPr>
            <a:picLocks noChangeAspect="1"/>
          </p:cNvPicPr>
          <p:nvPr/>
        </p:nvPicPr>
        <p:blipFill>
          <a:blip r:embed="rId3"/>
          <a:stretch>
            <a:fillRect/>
          </a:stretch>
        </p:blipFill>
        <p:spPr>
          <a:xfrm>
            <a:off x="11202642" y="-205416"/>
            <a:ext cx="1217233" cy="1205327"/>
          </a:xfrm>
          <a:prstGeom prst="rect">
            <a:avLst/>
          </a:prstGeom>
        </p:spPr>
      </p:pic>
      <p:sp>
        <p:nvSpPr>
          <p:cNvPr id="33" name="Footer Placeholder 32">
            <a:extLst>
              <a:ext uri="{FF2B5EF4-FFF2-40B4-BE49-F238E27FC236}">
                <a16:creationId xmlns:a16="http://schemas.microsoft.com/office/drawing/2014/main" id="{6AB85D0D-A312-E9DF-9C66-2E384557CC07}"/>
              </a:ext>
            </a:extLst>
          </p:cNvPr>
          <p:cNvSpPr>
            <a:spLocks noGrp="1"/>
          </p:cNvSpPr>
          <p:nvPr>
            <p:ph type="ftr" sz="quarter" idx="11"/>
          </p:nvPr>
        </p:nvSpPr>
        <p:spPr/>
        <p:txBody>
          <a:bodyPr/>
          <a:lstStyle/>
          <a:p>
            <a:r>
              <a:rPr lang="en-US" dirty="0"/>
              <a:t>Navigating the Future of Learning​</a:t>
            </a:r>
          </a:p>
        </p:txBody>
      </p:sp>
      <p:sp>
        <p:nvSpPr>
          <p:cNvPr id="2" name="TextBox 1">
            <a:extLst>
              <a:ext uri="{FF2B5EF4-FFF2-40B4-BE49-F238E27FC236}">
                <a16:creationId xmlns:a16="http://schemas.microsoft.com/office/drawing/2014/main" id="{C56B27C3-BF87-8442-F5F8-8E08BB5A8044}"/>
              </a:ext>
            </a:extLst>
          </p:cNvPr>
          <p:cNvSpPr txBox="1"/>
          <p:nvPr/>
        </p:nvSpPr>
        <p:spPr>
          <a:xfrm>
            <a:off x="6078225" y="1617783"/>
            <a:ext cx="184731" cy="646331"/>
          </a:xfrm>
          <a:prstGeom prst="rect">
            <a:avLst/>
          </a:prstGeom>
          <a:noFill/>
        </p:spPr>
        <p:txBody>
          <a:bodyPr wrap="none" rtlCol="0">
            <a:spAutoFit/>
          </a:bodyPr>
          <a:lstStyle/>
          <a:p>
            <a:pPr algn="just"/>
            <a:endParaRPr lang="en-IN" b="0" i="0" dirty="0">
              <a:solidFill>
                <a:srgbClr val="091E42"/>
              </a:solidFill>
              <a:effectLst/>
              <a:latin typeface="freight-text-pro"/>
            </a:endParaRPr>
          </a:p>
          <a:p>
            <a:endParaRPr lang="en-US" dirty="0"/>
          </a:p>
        </p:txBody>
      </p:sp>
      <p:sp>
        <p:nvSpPr>
          <p:cNvPr id="3" name="TextBox 2">
            <a:extLst>
              <a:ext uri="{FF2B5EF4-FFF2-40B4-BE49-F238E27FC236}">
                <a16:creationId xmlns:a16="http://schemas.microsoft.com/office/drawing/2014/main" id="{61B51CAB-EBB4-E106-132B-EFC9F66F869F}"/>
              </a:ext>
            </a:extLst>
          </p:cNvPr>
          <p:cNvSpPr txBox="1"/>
          <p:nvPr/>
        </p:nvSpPr>
        <p:spPr>
          <a:xfrm>
            <a:off x="1934308" y="445477"/>
            <a:ext cx="8323384" cy="1200329"/>
          </a:xfrm>
          <a:prstGeom prst="rect">
            <a:avLst/>
          </a:prstGeom>
          <a:noFill/>
        </p:spPr>
        <p:txBody>
          <a:bodyPr wrap="square" rtlCol="0">
            <a:spAutoFit/>
          </a:bodyPr>
          <a:lstStyle/>
          <a:p>
            <a:r>
              <a:rPr lang="en-IN" sz="3600" b="1" dirty="0">
                <a:effectLst/>
              </a:rPr>
              <a:t>Applying Prompt Engineering for </a:t>
            </a:r>
            <a:r>
              <a:rPr lang="en-IN" sz="3600" b="1" dirty="0">
                <a:solidFill>
                  <a:srgbClr val="FF0000"/>
                </a:solidFill>
                <a:effectLst/>
              </a:rPr>
              <a:t>Code-Related Tasks</a:t>
            </a:r>
            <a:r>
              <a:rPr lang="en-IN" sz="3600" b="1" dirty="0">
                <a:effectLst/>
              </a:rPr>
              <a:t> </a:t>
            </a:r>
            <a:r>
              <a:rPr lang="en-IN" sz="3600" i="1" dirty="0">
                <a:effectLst/>
              </a:rPr>
              <a:t>(</a:t>
            </a:r>
            <a:r>
              <a:rPr lang="en-IN" sz="3600" i="1" dirty="0" err="1">
                <a:effectLst/>
              </a:rPr>
              <a:t>ChatGPT</a:t>
            </a:r>
            <a:r>
              <a:rPr lang="en-IN" sz="3600" i="1" dirty="0">
                <a:effectLst/>
              </a:rPr>
              <a:t> output)</a:t>
            </a:r>
          </a:p>
        </p:txBody>
      </p:sp>
      <p:sp>
        <p:nvSpPr>
          <p:cNvPr id="11" name="TextBox 10">
            <a:extLst>
              <a:ext uri="{FF2B5EF4-FFF2-40B4-BE49-F238E27FC236}">
                <a16:creationId xmlns:a16="http://schemas.microsoft.com/office/drawing/2014/main" id="{E444834F-2249-858F-78B8-7D9E4263D515}"/>
              </a:ext>
            </a:extLst>
          </p:cNvPr>
          <p:cNvSpPr txBox="1"/>
          <p:nvPr/>
        </p:nvSpPr>
        <p:spPr>
          <a:xfrm>
            <a:off x="2063059" y="1888859"/>
            <a:ext cx="9563653" cy="3600986"/>
          </a:xfrm>
          <a:prstGeom prst="rect">
            <a:avLst/>
          </a:prstGeom>
          <a:noFill/>
        </p:spPr>
        <p:txBody>
          <a:bodyPr wrap="square" rtlCol="0">
            <a:spAutoFit/>
          </a:bodyPr>
          <a:lstStyle/>
          <a:p>
            <a:pPr algn="l"/>
            <a:r>
              <a:rPr lang="en-IN" sz="1200" b="0" i="0" u="none" strike="noStrike" dirty="0">
                <a:solidFill>
                  <a:srgbClr val="374151"/>
                </a:solidFill>
                <a:effectLst/>
                <a:latin typeface="Söhne"/>
              </a:rPr>
              <a:t>Creating a full-fledged application to synchronize a company's website user list with Slack's user list is a complex task that involves several components. Below, I will outline a basic Python script using Flask to handle the Slack Events API and update the user list on the company's website accordingly.</a:t>
            </a:r>
          </a:p>
          <a:p>
            <a:pPr algn="l"/>
            <a:endParaRPr lang="en-IN" sz="1200" b="1" i="0" u="none" strike="noStrike" dirty="0">
              <a:effectLst/>
              <a:latin typeface="Söhne"/>
            </a:endParaRPr>
          </a:p>
          <a:p>
            <a:pPr algn="l"/>
            <a:r>
              <a:rPr lang="en-IN" sz="1200" b="1" i="0" u="none" strike="noStrike" dirty="0">
                <a:effectLst/>
                <a:latin typeface="Söhne"/>
              </a:rPr>
              <a:t>Step-by-step guide and code snippets:</a:t>
            </a:r>
          </a:p>
          <a:p>
            <a:pPr algn="l">
              <a:buFont typeface="+mj-lt"/>
              <a:buAutoNum type="arabicPeriod"/>
            </a:pPr>
            <a:r>
              <a:rPr lang="en-IN" sz="1200" b="1" i="0" u="none" strike="noStrike" dirty="0">
                <a:solidFill>
                  <a:srgbClr val="374151"/>
                </a:solidFill>
                <a:effectLst/>
                <a:latin typeface="Söhne"/>
              </a:rPr>
              <a:t>Registering Your Application with Slack:</a:t>
            </a:r>
            <a:endParaRPr lang="en-IN" sz="1200" b="0" i="0" u="none" strike="noStrike" dirty="0">
              <a:solidFill>
                <a:srgbClr val="374151"/>
              </a:solidFill>
              <a:effectLst/>
              <a:latin typeface="Söhne"/>
            </a:endParaRPr>
          </a:p>
          <a:p>
            <a:pPr marL="742950" lvl="1" indent="-285750" algn="l">
              <a:buFont typeface="+mj-lt"/>
              <a:buAutoNum type="arabicPeriod"/>
            </a:pPr>
            <a:r>
              <a:rPr lang="en-IN" sz="1200" b="0" i="0" u="none" strike="noStrike" dirty="0">
                <a:solidFill>
                  <a:srgbClr val="374151"/>
                </a:solidFill>
                <a:effectLst/>
                <a:latin typeface="Söhne"/>
              </a:rPr>
              <a:t>Go to your Slack workspace's app configuration page to create a new app.</a:t>
            </a:r>
          </a:p>
          <a:p>
            <a:pPr marL="742950" lvl="1" indent="-285750" algn="l">
              <a:buFont typeface="+mj-lt"/>
              <a:buAutoNum type="arabicPeriod"/>
            </a:pPr>
            <a:r>
              <a:rPr lang="en-IN" sz="1200" b="0" i="0" u="none" strike="noStrike" dirty="0">
                <a:solidFill>
                  <a:srgbClr val="374151"/>
                </a:solidFill>
                <a:effectLst/>
                <a:latin typeface="Söhne"/>
              </a:rPr>
              <a:t>Add permissions to access user data and subscribe to user change events.</a:t>
            </a:r>
          </a:p>
          <a:p>
            <a:pPr marL="742950" lvl="1" indent="-285750" algn="l">
              <a:buFont typeface="+mj-lt"/>
              <a:buAutoNum type="arabicPeriod"/>
            </a:pPr>
            <a:r>
              <a:rPr lang="en-IN" sz="1200" b="0" i="0" u="none" strike="noStrike" dirty="0">
                <a:solidFill>
                  <a:srgbClr val="374151"/>
                </a:solidFill>
                <a:effectLst/>
                <a:latin typeface="Söhne"/>
              </a:rPr>
              <a:t>Obtain the Client ID, Client Secret, and Signing Secret.</a:t>
            </a:r>
          </a:p>
          <a:p>
            <a:pPr algn="l">
              <a:buFont typeface="+mj-lt"/>
              <a:buAutoNum type="arabicPeriod"/>
            </a:pPr>
            <a:r>
              <a:rPr lang="en-IN" sz="1200" b="1" i="0" u="none" strike="noStrike" dirty="0">
                <a:solidFill>
                  <a:srgbClr val="374151"/>
                </a:solidFill>
                <a:effectLst/>
                <a:latin typeface="Söhne"/>
              </a:rPr>
              <a:t>Setting Up OAuth for Slack Authentication:</a:t>
            </a:r>
            <a:endParaRPr lang="en-IN" sz="1200" b="0" i="0" u="none" strike="noStrike" dirty="0">
              <a:solidFill>
                <a:srgbClr val="374151"/>
              </a:solidFill>
              <a:effectLst/>
              <a:latin typeface="Söhne"/>
            </a:endParaRPr>
          </a:p>
          <a:p>
            <a:pPr marL="742950" lvl="1" indent="-285750" algn="l">
              <a:buFont typeface="+mj-lt"/>
              <a:buAutoNum type="arabicPeriod"/>
            </a:pPr>
            <a:r>
              <a:rPr lang="en-IN" sz="1200" b="0" i="0" u="none" strike="noStrike" dirty="0">
                <a:solidFill>
                  <a:srgbClr val="374151"/>
                </a:solidFill>
                <a:effectLst/>
                <a:latin typeface="Söhne"/>
              </a:rPr>
              <a:t>Implement an OAuth flow to get the necessary access token to use Slack APIs.</a:t>
            </a:r>
          </a:p>
          <a:p>
            <a:pPr algn="l">
              <a:buFont typeface="+mj-lt"/>
              <a:buAutoNum type="arabicPeriod"/>
            </a:pPr>
            <a:r>
              <a:rPr lang="en-IN" sz="1200" b="1" i="0" u="none" strike="noStrike" dirty="0">
                <a:solidFill>
                  <a:srgbClr val="374151"/>
                </a:solidFill>
                <a:effectLst/>
                <a:latin typeface="Söhne"/>
              </a:rPr>
              <a:t>Setting Up the Flask Application:</a:t>
            </a:r>
            <a:endParaRPr lang="en-IN" sz="1200" b="0" i="0" u="none" strike="noStrike" dirty="0">
              <a:solidFill>
                <a:srgbClr val="374151"/>
              </a:solidFill>
              <a:effectLst/>
              <a:latin typeface="Söhne"/>
            </a:endParaRPr>
          </a:p>
          <a:p>
            <a:pPr marL="742950" lvl="1" indent="-285750" algn="l">
              <a:buFont typeface="+mj-lt"/>
              <a:buAutoNum type="arabicPeriod"/>
            </a:pPr>
            <a:r>
              <a:rPr lang="en-IN" sz="1200" b="0" i="0" u="none" strike="noStrike" dirty="0">
                <a:solidFill>
                  <a:srgbClr val="374151"/>
                </a:solidFill>
                <a:effectLst/>
                <a:latin typeface="Söhne"/>
              </a:rPr>
              <a:t>Create a Flask application to receive events from Slack.</a:t>
            </a:r>
          </a:p>
          <a:p>
            <a:pPr marL="742950" lvl="1" indent="-285750" algn="l">
              <a:buFont typeface="+mj-lt"/>
              <a:buAutoNum type="arabicPeriod"/>
            </a:pPr>
            <a:r>
              <a:rPr lang="en-IN" sz="1200" b="0" i="0" u="none" strike="noStrike" dirty="0">
                <a:solidFill>
                  <a:srgbClr val="374151"/>
                </a:solidFill>
                <a:effectLst/>
                <a:latin typeface="Söhne"/>
              </a:rPr>
              <a:t>Verify the requests from Slack using the Signing Secret.</a:t>
            </a:r>
          </a:p>
          <a:p>
            <a:pPr algn="l">
              <a:buFont typeface="+mj-lt"/>
              <a:buAutoNum type="arabicPeriod"/>
            </a:pPr>
            <a:r>
              <a:rPr lang="en-IN" sz="1200" b="1" i="0" u="none" strike="noStrike" dirty="0">
                <a:solidFill>
                  <a:srgbClr val="374151"/>
                </a:solidFill>
                <a:effectLst/>
                <a:latin typeface="Söhne"/>
              </a:rPr>
              <a:t>Handling User Addition and Removal:</a:t>
            </a:r>
            <a:endParaRPr lang="en-IN" sz="1200" b="0" i="0" u="none" strike="noStrike" dirty="0">
              <a:solidFill>
                <a:srgbClr val="374151"/>
              </a:solidFill>
              <a:effectLst/>
              <a:latin typeface="Söhne"/>
            </a:endParaRPr>
          </a:p>
          <a:p>
            <a:pPr marL="742950" lvl="1" indent="-285750" algn="l">
              <a:buFont typeface="+mj-lt"/>
              <a:buAutoNum type="arabicPeriod"/>
            </a:pPr>
            <a:r>
              <a:rPr lang="en-IN" sz="1200" b="0" i="0" u="none" strike="noStrike" dirty="0">
                <a:solidFill>
                  <a:srgbClr val="374151"/>
                </a:solidFill>
                <a:effectLst/>
                <a:latin typeface="Söhne"/>
              </a:rPr>
              <a:t>Listen for user addition and removal events.</a:t>
            </a:r>
          </a:p>
          <a:p>
            <a:pPr marL="742950" lvl="1" indent="-285750" algn="l">
              <a:buFont typeface="+mj-lt"/>
              <a:buAutoNum type="arabicPeriod"/>
            </a:pPr>
            <a:r>
              <a:rPr lang="en-IN" sz="1200" b="0" i="0" u="none" strike="noStrike" dirty="0">
                <a:solidFill>
                  <a:srgbClr val="374151"/>
                </a:solidFill>
                <a:effectLst/>
                <a:latin typeface="Söhne"/>
              </a:rPr>
              <a:t>Update the company’s website using its API.</a:t>
            </a:r>
          </a:p>
          <a:p>
            <a:pPr algn="l">
              <a:buFont typeface="+mj-lt"/>
              <a:buAutoNum type="arabicPeriod"/>
            </a:pPr>
            <a:r>
              <a:rPr lang="en-IN" sz="1200" b="1" i="0" u="none" strike="noStrike" dirty="0">
                <a:solidFill>
                  <a:srgbClr val="374151"/>
                </a:solidFill>
                <a:effectLst/>
                <a:latin typeface="Söhne"/>
              </a:rPr>
              <a:t>Error Handling and Formatting:</a:t>
            </a:r>
            <a:endParaRPr lang="en-IN" sz="1200" b="0" i="0" u="none" strike="noStrike" dirty="0">
              <a:solidFill>
                <a:srgbClr val="374151"/>
              </a:solidFill>
              <a:effectLst/>
              <a:latin typeface="Söhne"/>
            </a:endParaRPr>
          </a:p>
          <a:p>
            <a:pPr marL="742950" lvl="1" indent="-285750" algn="l">
              <a:buFont typeface="+mj-lt"/>
              <a:buAutoNum type="arabicPeriod"/>
            </a:pPr>
            <a:r>
              <a:rPr lang="en-IN" sz="1200" b="0" i="0" u="none" strike="noStrike" dirty="0">
                <a:solidFill>
                  <a:srgbClr val="374151"/>
                </a:solidFill>
                <a:effectLst/>
                <a:latin typeface="Söhne"/>
              </a:rPr>
              <a:t>Add error handling to manage unexpected issues.</a:t>
            </a:r>
          </a:p>
          <a:p>
            <a:pPr marL="742950" lvl="1" indent="-285750" algn="l">
              <a:buFont typeface="+mj-lt"/>
              <a:buAutoNum type="arabicPeriod"/>
            </a:pPr>
            <a:r>
              <a:rPr lang="en-IN" sz="1200" b="0" i="0" u="none" strike="noStrike" dirty="0">
                <a:solidFill>
                  <a:srgbClr val="374151"/>
                </a:solidFill>
                <a:effectLst/>
                <a:latin typeface="Söhne"/>
              </a:rPr>
              <a:t>Ensure the message format aligns with Slack’s requirements.</a:t>
            </a:r>
          </a:p>
        </p:txBody>
      </p:sp>
      <p:sp>
        <p:nvSpPr>
          <p:cNvPr id="4" name="Rounded Rectangle 3">
            <a:extLst>
              <a:ext uri="{FF2B5EF4-FFF2-40B4-BE49-F238E27FC236}">
                <a16:creationId xmlns:a16="http://schemas.microsoft.com/office/drawing/2014/main" id="{F0A2924C-D83D-0A47-3691-594D558F85C1}"/>
              </a:ext>
            </a:extLst>
          </p:cNvPr>
          <p:cNvSpPr/>
          <p:nvPr/>
        </p:nvSpPr>
        <p:spPr>
          <a:xfrm>
            <a:off x="1639813" y="1730677"/>
            <a:ext cx="10098609" cy="4132795"/>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331609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5894F3-193D-1B43-C0AE-5236DCD54813}"/>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959796BA-806C-6839-1D6C-F77A931FE501}"/>
              </a:ext>
            </a:extLst>
          </p:cNvPr>
          <p:cNvSpPr/>
          <p:nvPr/>
        </p:nvSpPr>
        <p:spPr>
          <a:xfrm>
            <a:off x="0" y="1"/>
            <a:ext cx="1126638" cy="6858000"/>
          </a:xfrm>
          <a:prstGeom prst="rect">
            <a:avLst/>
          </a:prstGeom>
          <a:solidFill>
            <a:srgbClr val="D7C05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4601C2E3-A5AA-3EA7-EC7F-8D269D241184}"/>
              </a:ext>
            </a:extLst>
          </p:cNvPr>
          <p:cNvSpPr/>
          <p:nvPr/>
        </p:nvSpPr>
        <p:spPr>
          <a:xfrm>
            <a:off x="565288" y="0"/>
            <a:ext cx="549447" cy="6858000"/>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31B25BC2-E4E1-D67B-A9F0-2C0DF8BD81CF}"/>
              </a:ext>
            </a:extLst>
          </p:cNvPr>
          <p:cNvSpPr txBox="1"/>
          <p:nvPr/>
        </p:nvSpPr>
        <p:spPr>
          <a:xfrm>
            <a:off x="601006" y="42718"/>
            <a:ext cx="442291" cy="707886"/>
          </a:xfrm>
          <a:prstGeom prst="rect">
            <a:avLst/>
          </a:prstGeom>
          <a:noFill/>
        </p:spPr>
        <p:txBody>
          <a:bodyPr wrap="square" rtlCol="0">
            <a:spAutoFit/>
          </a:bodyPr>
          <a:lstStyle/>
          <a:p>
            <a:r>
              <a:rPr lang="el-GR" sz="4000">
                <a:solidFill>
                  <a:srgbClr val="D7C055"/>
                </a:solidFill>
              </a:rPr>
              <a:t>π</a:t>
            </a:r>
            <a:endParaRPr lang="en-US" sz="4000">
              <a:solidFill>
                <a:srgbClr val="D7C055"/>
              </a:solidFill>
            </a:endParaRPr>
          </a:p>
        </p:txBody>
      </p:sp>
      <p:pic>
        <p:nvPicPr>
          <p:cNvPr id="10" name="Picture 9" descr="A logo with lines in a black background&#10;&#10;Description automatically generated">
            <a:extLst>
              <a:ext uri="{FF2B5EF4-FFF2-40B4-BE49-F238E27FC236}">
                <a16:creationId xmlns:a16="http://schemas.microsoft.com/office/drawing/2014/main" id="{5BC1EF7E-72A3-2B2C-F14F-51735141987D}"/>
              </a:ext>
            </a:extLst>
          </p:cNvPr>
          <p:cNvPicPr>
            <a:picLocks noChangeAspect="1"/>
          </p:cNvPicPr>
          <p:nvPr/>
        </p:nvPicPr>
        <p:blipFill>
          <a:blip r:embed="rId2"/>
          <a:stretch>
            <a:fillRect/>
          </a:stretch>
        </p:blipFill>
        <p:spPr>
          <a:xfrm>
            <a:off x="11202642" y="-205416"/>
            <a:ext cx="1217233" cy="1205327"/>
          </a:xfrm>
          <a:prstGeom prst="rect">
            <a:avLst/>
          </a:prstGeom>
        </p:spPr>
      </p:pic>
      <p:sp>
        <p:nvSpPr>
          <p:cNvPr id="2" name="Google Shape;149;p2">
            <a:extLst>
              <a:ext uri="{FF2B5EF4-FFF2-40B4-BE49-F238E27FC236}">
                <a16:creationId xmlns:a16="http://schemas.microsoft.com/office/drawing/2014/main" id="{85894592-E849-7BD6-4301-619B7FEE1166}"/>
              </a:ext>
            </a:extLst>
          </p:cNvPr>
          <p:cNvSpPr txBox="1">
            <a:spLocks noGrp="1"/>
          </p:cNvSpPr>
          <p:nvPr/>
        </p:nvSpPr>
        <p:spPr>
          <a:xfrm>
            <a:off x="1593436" y="177800"/>
            <a:ext cx="9782801" cy="1239837"/>
          </a:xfrm>
          <a:prstGeom prst="rect">
            <a:avLst/>
          </a:prstGeom>
          <a:noFill/>
          <a:ln>
            <a:noFill/>
          </a:ln>
        </p:spPr>
        <p:txBody>
          <a:bodyPr spcFirstLastPara="1" wrap="square" lIns="91425" tIns="45700" rIns="91425" bIns="45700" anchor="b"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343F49"/>
              </a:buClr>
              <a:buSzPts val="1800"/>
              <a:buFont typeface="Arial"/>
              <a:buNone/>
              <a:defRPr sz="3600" b="0" i="0" u="none" strike="noStrike" cap="none">
                <a:solidFill>
                  <a:srgbClr val="343F49"/>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buSzPts val="3600"/>
            </a:pPr>
            <a:r>
              <a:rPr lang="en-US" b="1" dirty="0">
                <a:solidFill>
                  <a:schemeClr val="tx1"/>
                </a:solidFill>
              </a:rPr>
              <a:t>Impact of GenAI across Industry</a:t>
            </a:r>
          </a:p>
        </p:txBody>
      </p:sp>
      <p:grpSp>
        <p:nvGrpSpPr>
          <p:cNvPr id="4" name="Google Shape;161;g2b25827427c_0_6">
            <a:extLst>
              <a:ext uri="{FF2B5EF4-FFF2-40B4-BE49-F238E27FC236}">
                <a16:creationId xmlns:a16="http://schemas.microsoft.com/office/drawing/2014/main" id="{CF5A1D5B-1F5B-01E1-05AE-515A7980EDF6}"/>
              </a:ext>
            </a:extLst>
          </p:cNvPr>
          <p:cNvGrpSpPr/>
          <p:nvPr/>
        </p:nvGrpSpPr>
        <p:grpSpPr>
          <a:xfrm>
            <a:off x="2123469" y="5174875"/>
            <a:ext cx="7941981" cy="857785"/>
            <a:chOff x="2123469" y="5174875"/>
            <a:chExt cx="5957975" cy="643500"/>
          </a:xfrm>
        </p:grpSpPr>
        <p:sp>
          <p:nvSpPr>
            <p:cNvPr id="41" name="Google Shape;162;g2b25827427c_0_6">
              <a:extLst>
                <a:ext uri="{FF2B5EF4-FFF2-40B4-BE49-F238E27FC236}">
                  <a16:creationId xmlns:a16="http://schemas.microsoft.com/office/drawing/2014/main" id="{DDCBCD30-3B2C-FB07-0746-50242EDE8CC5}"/>
                </a:ext>
              </a:extLst>
            </p:cNvPr>
            <p:cNvSpPr/>
            <p:nvPr/>
          </p:nvSpPr>
          <p:spPr>
            <a:xfrm>
              <a:off x="4258844" y="5174875"/>
              <a:ext cx="3822600" cy="643500"/>
            </a:xfrm>
            <a:prstGeom prst="rect">
              <a:avLst/>
            </a:prstGeom>
            <a:solidFill>
              <a:srgbClr val="EEEEEE"/>
            </a:solidFill>
            <a:ln>
              <a:noFill/>
            </a:ln>
          </p:spPr>
          <p:txBody>
            <a:bodyPr spcFirstLastPara="1" wrap="square" lIns="121875" tIns="121875" rIns="121875" bIns="12187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42" name="Google Shape;163;g2b25827427c_0_6">
              <a:extLst>
                <a:ext uri="{FF2B5EF4-FFF2-40B4-BE49-F238E27FC236}">
                  <a16:creationId xmlns:a16="http://schemas.microsoft.com/office/drawing/2014/main" id="{F9810623-35EE-D53C-D397-0B1EF1876BBF}"/>
                </a:ext>
              </a:extLst>
            </p:cNvPr>
            <p:cNvSpPr/>
            <p:nvPr/>
          </p:nvSpPr>
          <p:spPr>
            <a:xfrm flipH="1">
              <a:off x="2813494" y="5174882"/>
              <a:ext cx="1844400" cy="642600"/>
            </a:xfrm>
            <a:prstGeom prst="rect">
              <a:avLst/>
            </a:prstGeom>
            <a:solidFill>
              <a:srgbClr val="1B786F"/>
            </a:solidFill>
            <a:ln>
              <a:noFill/>
            </a:ln>
          </p:spPr>
          <p:txBody>
            <a:bodyPr spcFirstLastPara="1" wrap="square" lIns="121875" tIns="121875" rIns="121875" bIns="12187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43" name="Google Shape;164;g2b25827427c_0_6">
              <a:extLst>
                <a:ext uri="{FF2B5EF4-FFF2-40B4-BE49-F238E27FC236}">
                  <a16:creationId xmlns:a16="http://schemas.microsoft.com/office/drawing/2014/main" id="{1DF0B836-18CA-A910-21D5-A7B44D7114CE}"/>
                </a:ext>
              </a:extLst>
            </p:cNvPr>
            <p:cNvSpPr/>
            <p:nvPr/>
          </p:nvSpPr>
          <p:spPr>
            <a:xfrm rot="-5400000">
              <a:off x="4032043" y="4786978"/>
              <a:ext cx="643356" cy="1419149"/>
            </a:xfrm>
            <a:prstGeom prst="flowChartOffpageConnector">
              <a:avLst/>
            </a:prstGeom>
            <a:solidFill>
              <a:srgbClr val="1B786F"/>
            </a:solidFill>
            <a:ln>
              <a:noFill/>
            </a:ln>
          </p:spPr>
          <p:txBody>
            <a:bodyPr spcFirstLastPara="1" wrap="square" lIns="121875" tIns="121875" rIns="121875" bIns="12187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44" name="Google Shape;165;g2b25827427c_0_6">
              <a:extLst>
                <a:ext uri="{FF2B5EF4-FFF2-40B4-BE49-F238E27FC236}">
                  <a16:creationId xmlns:a16="http://schemas.microsoft.com/office/drawing/2014/main" id="{138EA302-22CD-43C0-0B7D-7A56DCF8BDDF}"/>
                </a:ext>
              </a:extLst>
            </p:cNvPr>
            <p:cNvSpPr/>
            <p:nvPr/>
          </p:nvSpPr>
          <p:spPr>
            <a:xfrm>
              <a:off x="2873094" y="5252258"/>
              <a:ext cx="1940700" cy="495900"/>
            </a:xfrm>
            <a:prstGeom prst="rect">
              <a:avLst/>
            </a:prstGeom>
            <a:noFill/>
            <a:ln>
              <a:noFill/>
            </a:ln>
          </p:spPr>
          <p:txBody>
            <a:bodyPr spcFirstLastPara="1" wrap="square" lIns="121875" tIns="121875" rIns="121875" bIns="12187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lnSpc>
                  <a:spcPct val="115000"/>
                </a:lnSpc>
                <a:spcBef>
                  <a:spcPts val="0"/>
                </a:spcBef>
                <a:spcAft>
                  <a:spcPts val="0"/>
                </a:spcAft>
                <a:buNone/>
              </a:pPr>
              <a:r>
                <a:rPr lang="en-US">
                  <a:solidFill>
                    <a:srgbClr val="FFFFFF"/>
                  </a:solidFill>
                  <a:latin typeface="Roboto Medium"/>
                  <a:ea typeface="Roboto Medium"/>
                  <a:cs typeface="Roboto Medium"/>
                  <a:sym typeface="Roboto Medium"/>
                </a:rPr>
                <a:t>Education</a:t>
              </a:r>
              <a:endParaRPr>
                <a:solidFill>
                  <a:srgbClr val="FFFFFF"/>
                </a:solidFill>
                <a:latin typeface="Roboto"/>
                <a:ea typeface="Roboto"/>
                <a:cs typeface="Roboto"/>
                <a:sym typeface="Roboto"/>
              </a:endParaRPr>
            </a:p>
          </p:txBody>
        </p:sp>
        <p:sp>
          <p:nvSpPr>
            <p:cNvPr id="45" name="Google Shape;166;g2b25827427c_0_6">
              <a:extLst>
                <a:ext uri="{FF2B5EF4-FFF2-40B4-BE49-F238E27FC236}">
                  <a16:creationId xmlns:a16="http://schemas.microsoft.com/office/drawing/2014/main" id="{898C1A23-91FB-8ECC-1BB4-31DD19B1211B}"/>
                </a:ext>
              </a:extLst>
            </p:cNvPr>
            <p:cNvSpPr/>
            <p:nvPr/>
          </p:nvSpPr>
          <p:spPr>
            <a:xfrm>
              <a:off x="2123469" y="5174875"/>
              <a:ext cx="690000" cy="642300"/>
            </a:xfrm>
            <a:prstGeom prst="rect">
              <a:avLst/>
            </a:prstGeom>
            <a:solidFill>
              <a:srgbClr val="1D7E75"/>
            </a:solidFill>
            <a:ln>
              <a:noFill/>
            </a:ln>
            <a:effectLst>
              <a:outerShdw blurRad="71438" dist="28575" dir="2700000" algn="bl" rotWithShape="0">
                <a:srgbClr val="000000">
                  <a:alpha val="17000"/>
                </a:srgbClr>
              </a:outerShdw>
            </a:effectLst>
          </p:spPr>
          <p:txBody>
            <a:bodyPr spcFirstLastPara="1" wrap="square" lIns="121875" tIns="121875" rIns="121875" bIns="12187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46" name="Google Shape;167;g2b25827427c_0_6">
              <a:extLst>
                <a:ext uri="{FF2B5EF4-FFF2-40B4-BE49-F238E27FC236}">
                  <a16:creationId xmlns:a16="http://schemas.microsoft.com/office/drawing/2014/main" id="{030E4176-6471-11FD-5898-76DF5D10FF46}"/>
                </a:ext>
              </a:extLst>
            </p:cNvPr>
            <p:cNvSpPr/>
            <p:nvPr/>
          </p:nvSpPr>
          <p:spPr>
            <a:xfrm>
              <a:off x="2123469" y="5174882"/>
              <a:ext cx="690000" cy="642600"/>
            </a:xfrm>
            <a:prstGeom prst="rect">
              <a:avLst/>
            </a:prstGeom>
            <a:solidFill>
              <a:srgbClr val="1F887E"/>
            </a:solidFill>
            <a:ln>
              <a:noFill/>
            </a:ln>
          </p:spPr>
          <p:txBody>
            <a:bodyPr spcFirstLastPara="1" wrap="square" lIns="121875" tIns="121875" rIns="121875" bIns="12187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US" sz="3000" b="1">
                  <a:solidFill>
                    <a:srgbClr val="FFFFFF"/>
                  </a:solidFill>
                  <a:latin typeface="Roboto"/>
                  <a:ea typeface="Roboto"/>
                  <a:cs typeface="Roboto"/>
                  <a:sym typeface="Roboto"/>
                </a:rPr>
                <a:t>05</a:t>
              </a:r>
              <a:endParaRPr sz="3000" b="1">
                <a:solidFill>
                  <a:srgbClr val="FFFFFF"/>
                </a:solidFill>
                <a:latin typeface="Roboto"/>
                <a:ea typeface="Roboto"/>
                <a:cs typeface="Roboto"/>
                <a:sym typeface="Roboto"/>
              </a:endParaRPr>
            </a:p>
          </p:txBody>
        </p:sp>
        <p:sp>
          <p:nvSpPr>
            <p:cNvPr id="47" name="Google Shape;168;g2b25827427c_0_6">
              <a:extLst>
                <a:ext uri="{FF2B5EF4-FFF2-40B4-BE49-F238E27FC236}">
                  <a16:creationId xmlns:a16="http://schemas.microsoft.com/office/drawing/2014/main" id="{E9BB6C92-EFB8-E548-6512-F6E8D75B6898}"/>
                </a:ext>
              </a:extLst>
            </p:cNvPr>
            <p:cNvSpPr/>
            <p:nvPr/>
          </p:nvSpPr>
          <p:spPr>
            <a:xfrm>
              <a:off x="4918319" y="5176057"/>
              <a:ext cx="2971200" cy="642300"/>
            </a:xfrm>
            <a:prstGeom prst="rect">
              <a:avLst/>
            </a:prstGeom>
            <a:noFill/>
            <a:ln>
              <a:noFill/>
            </a:ln>
          </p:spPr>
          <p:txBody>
            <a:bodyPr spcFirstLastPara="1" wrap="square" lIns="121875" tIns="121875" rIns="121875" bIns="12187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609600" lvl="0" indent="-374650" algn="l" rtl="0">
                <a:lnSpc>
                  <a:spcPct val="115000"/>
                </a:lnSpc>
                <a:spcBef>
                  <a:spcPts val="0"/>
                </a:spcBef>
                <a:spcAft>
                  <a:spcPts val="0"/>
                </a:spcAft>
                <a:buClr>
                  <a:srgbClr val="1B786F"/>
                </a:buClr>
                <a:buSzPts val="1100"/>
                <a:buFont typeface="Roboto"/>
                <a:buChar char="●"/>
              </a:pPr>
              <a:r>
                <a:rPr lang="en-US" sz="1100">
                  <a:solidFill>
                    <a:srgbClr val="1B786F"/>
                  </a:solidFill>
                  <a:latin typeface="Roboto"/>
                  <a:ea typeface="Roboto"/>
                  <a:cs typeface="Roboto"/>
                  <a:sym typeface="Roboto"/>
                </a:rPr>
                <a:t>Personalized learning </a:t>
              </a:r>
              <a:endParaRPr sz="1100">
                <a:solidFill>
                  <a:srgbClr val="1B786F"/>
                </a:solidFill>
                <a:latin typeface="Roboto"/>
                <a:ea typeface="Roboto"/>
                <a:cs typeface="Roboto"/>
                <a:sym typeface="Roboto"/>
              </a:endParaRPr>
            </a:p>
            <a:p>
              <a:pPr marL="609600" lvl="0" indent="-374650" algn="l" rtl="0">
                <a:lnSpc>
                  <a:spcPct val="115000"/>
                </a:lnSpc>
                <a:spcBef>
                  <a:spcPts val="0"/>
                </a:spcBef>
                <a:spcAft>
                  <a:spcPts val="0"/>
                </a:spcAft>
                <a:buClr>
                  <a:srgbClr val="1B786F"/>
                </a:buClr>
                <a:buSzPts val="1100"/>
                <a:buFont typeface="Roboto"/>
                <a:buChar char="●"/>
              </a:pPr>
              <a:r>
                <a:rPr lang="en-US" sz="1100">
                  <a:solidFill>
                    <a:srgbClr val="1B786F"/>
                  </a:solidFill>
                  <a:latin typeface="Roboto"/>
                  <a:ea typeface="Roboto"/>
                  <a:cs typeface="Roboto"/>
                  <a:sym typeface="Roboto"/>
                </a:rPr>
                <a:t>Curriculum development</a:t>
              </a:r>
              <a:endParaRPr sz="1100">
                <a:solidFill>
                  <a:srgbClr val="1B786F"/>
                </a:solidFill>
                <a:latin typeface="Roboto"/>
                <a:ea typeface="Roboto"/>
                <a:cs typeface="Roboto"/>
                <a:sym typeface="Roboto"/>
              </a:endParaRPr>
            </a:p>
            <a:p>
              <a:pPr marL="609600" lvl="0" indent="-374650" algn="l" rtl="0">
                <a:lnSpc>
                  <a:spcPct val="115000"/>
                </a:lnSpc>
                <a:spcBef>
                  <a:spcPts val="0"/>
                </a:spcBef>
                <a:spcAft>
                  <a:spcPts val="0"/>
                </a:spcAft>
                <a:buClr>
                  <a:srgbClr val="1B786F"/>
                </a:buClr>
                <a:buSzPts val="1100"/>
                <a:buFont typeface="Roboto"/>
                <a:buChar char="●"/>
              </a:pPr>
              <a:r>
                <a:rPr lang="en-US" sz="1100">
                  <a:solidFill>
                    <a:srgbClr val="1B786F"/>
                  </a:solidFill>
                  <a:latin typeface="Roboto"/>
                  <a:ea typeface="Roboto"/>
                  <a:cs typeface="Roboto"/>
                  <a:sym typeface="Roboto"/>
                </a:rPr>
                <a:t>Education administration </a:t>
              </a:r>
              <a:endParaRPr sz="1100">
                <a:solidFill>
                  <a:srgbClr val="1B786F"/>
                </a:solidFill>
                <a:latin typeface="Roboto"/>
                <a:ea typeface="Roboto"/>
                <a:cs typeface="Roboto"/>
                <a:sym typeface="Roboto"/>
              </a:endParaRPr>
            </a:p>
          </p:txBody>
        </p:sp>
      </p:grpSp>
      <p:grpSp>
        <p:nvGrpSpPr>
          <p:cNvPr id="5" name="Google Shape;169;g2b25827427c_0_6">
            <a:extLst>
              <a:ext uri="{FF2B5EF4-FFF2-40B4-BE49-F238E27FC236}">
                <a16:creationId xmlns:a16="http://schemas.microsoft.com/office/drawing/2014/main" id="{6DBAF5A7-86F5-5436-F7C2-52CC4FF9472D}"/>
              </a:ext>
            </a:extLst>
          </p:cNvPr>
          <p:cNvGrpSpPr/>
          <p:nvPr/>
        </p:nvGrpSpPr>
        <p:grpSpPr>
          <a:xfrm>
            <a:off x="2123469" y="4301946"/>
            <a:ext cx="7941981" cy="857785"/>
            <a:chOff x="2123469" y="4301946"/>
            <a:chExt cx="5957975" cy="643500"/>
          </a:xfrm>
        </p:grpSpPr>
        <p:sp>
          <p:nvSpPr>
            <p:cNvPr id="34" name="Google Shape;170;g2b25827427c_0_6">
              <a:extLst>
                <a:ext uri="{FF2B5EF4-FFF2-40B4-BE49-F238E27FC236}">
                  <a16:creationId xmlns:a16="http://schemas.microsoft.com/office/drawing/2014/main" id="{6FC332C8-7243-8D48-5D68-9C8458701A0D}"/>
                </a:ext>
              </a:extLst>
            </p:cNvPr>
            <p:cNvSpPr/>
            <p:nvPr/>
          </p:nvSpPr>
          <p:spPr>
            <a:xfrm>
              <a:off x="4258844" y="4301946"/>
              <a:ext cx="3822600" cy="643500"/>
            </a:xfrm>
            <a:prstGeom prst="rect">
              <a:avLst/>
            </a:prstGeom>
            <a:solidFill>
              <a:srgbClr val="EEEEEE"/>
            </a:solidFill>
            <a:ln>
              <a:noFill/>
            </a:ln>
          </p:spPr>
          <p:txBody>
            <a:bodyPr spcFirstLastPara="1" wrap="square" lIns="121875" tIns="121875" rIns="121875" bIns="12187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5" name="Google Shape;171;g2b25827427c_0_6">
              <a:extLst>
                <a:ext uri="{FF2B5EF4-FFF2-40B4-BE49-F238E27FC236}">
                  <a16:creationId xmlns:a16="http://schemas.microsoft.com/office/drawing/2014/main" id="{407E5440-D7F0-2F26-F96E-34BE4CC4464A}"/>
                </a:ext>
              </a:extLst>
            </p:cNvPr>
            <p:cNvSpPr/>
            <p:nvPr/>
          </p:nvSpPr>
          <p:spPr>
            <a:xfrm flipH="1">
              <a:off x="2813494" y="4301953"/>
              <a:ext cx="1844400" cy="642600"/>
            </a:xfrm>
            <a:prstGeom prst="rect">
              <a:avLst/>
            </a:prstGeom>
            <a:solidFill>
              <a:srgbClr val="1B786F"/>
            </a:solidFill>
            <a:ln>
              <a:noFill/>
            </a:ln>
          </p:spPr>
          <p:txBody>
            <a:bodyPr spcFirstLastPara="1" wrap="square" lIns="121875" tIns="121875" rIns="121875" bIns="12187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6" name="Google Shape;172;g2b25827427c_0_6">
              <a:extLst>
                <a:ext uri="{FF2B5EF4-FFF2-40B4-BE49-F238E27FC236}">
                  <a16:creationId xmlns:a16="http://schemas.microsoft.com/office/drawing/2014/main" id="{FA0D9F15-64CD-1395-0FAA-E48AD7F77CB7}"/>
                </a:ext>
              </a:extLst>
            </p:cNvPr>
            <p:cNvSpPr/>
            <p:nvPr/>
          </p:nvSpPr>
          <p:spPr>
            <a:xfrm rot="-5400000">
              <a:off x="4032043" y="3914049"/>
              <a:ext cx="643356" cy="1419149"/>
            </a:xfrm>
            <a:prstGeom prst="flowChartOffpageConnector">
              <a:avLst/>
            </a:prstGeom>
            <a:solidFill>
              <a:srgbClr val="1B786F"/>
            </a:solidFill>
            <a:ln>
              <a:noFill/>
            </a:ln>
          </p:spPr>
          <p:txBody>
            <a:bodyPr spcFirstLastPara="1" wrap="square" lIns="121875" tIns="121875" rIns="121875" bIns="12187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7" name="Google Shape;173;g2b25827427c_0_6">
              <a:extLst>
                <a:ext uri="{FF2B5EF4-FFF2-40B4-BE49-F238E27FC236}">
                  <a16:creationId xmlns:a16="http://schemas.microsoft.com/office/drawing/2014/main" id="{F5C621FE-58E2-4B99-7BD8-1F46A72FF4C6}"/>
                </a:ext>
              </a:extLst>
            </p:cNvPr>
            <p:cNvSpPr/>
            <p:nvPr/>
          </p:nvSpPr>
          <p:spPr>
            <a:xfrm>
              <a:off x="2873094" y="4379329"/>
              <a:ext cx="1940700" cy="495900"/>
            </a:xfrm>
            <a:prstGeom prst="rect">
              <a:avLst/>
            </a:prstGeom>
            <a:noFill/>
            <a:ln>
              <a:noFill/>
            </a:ln>
          </p:spPr>
          <p:txBody>
            <a:bodyPr spcFirstLastPara="1" wrap="square" lIns="121875" tIns="121875" rIns="121875" bIns="12187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lnSpc>
                  <a:spcPct val="115000"/>
                </a:lnSpc>
                <a:spcBef>
                  <a:spcPts val="0"/>
                </a:spcBef>
                <a:spcAft>
                  <a:spcPts val="0"/>
                </a:spcAft>
                <a:buNone/>
              </a:pPr>
              <a:r>
                <a:rPr lang="en-US">
                  <a:solidFill>
                    <a:srgbClr val="FFFFFF"/>
                  </a:solidFill>
                  <a:latin typeface="Roboto Medium"/>
                  <a:ea typeface="Roboto Medium"/>
                  <a:cs typeface="Roboto Medium"/>
                  <a:sym typeface="Roboto Medium"/>
                </a:rPr>
                <a:t>Healthcare</a:t>
              </a:r>
              <a:endParaRPr>
                <a:solidFill>
                  <a:srgbClr val="FFFFFF"/>
                </a:solidFill>
                <a:latin typeface="Roboto"/>
                <a:ea typeface="Roboto"/>
                <a:cs typeface="Roboto"/>
                <a:sym typeface="Roboto"/>
              </a:endParaRPr>
            </a:p>
          </p:txBody>
        </p:sp>
        <p:sp>
          <p:nvSpPr>
            <p:cNvPr id="38" name="Google Shape;174;g2b25827427c_0_6">
              <a:extLst>
                <a:ext uri="{FF2B5EF4-FFF2-40B4-BE49-F238E27FC236}">
                  <a16:creationId xmlns:a16="http://schemas.microsoft.com/office/drawing/2014/main" id="{9D164981-2BC4-FCC8-EC4F-B99D96470E23}"/>
                </a:ext>
              </a:extLst>
            </p:cNvPr>
            <p:cNvSpPr/>
            <p:nvPr/>
          </p:nvSpPr>
          <p:spPr>
            <a:xfrm>
              <a:off x="2123469" y="4301946"/>
              <a:ext cx="690000" cy="642300"/>
            </a:xfrm>
            <a:prstGeom prst="rect">
              <a:avLst/>
            </a:prstGeom>
            <a:solidFill>
              <a:srgbClr val="1D7E75"/>
            </a:solidFill>
            <a:ln>
              <a:noFill/>
            </a:ln>
            <a:effectLst>
              <a:outerShdw blurRad="71438" dist="28575" dir="2700000" algn="bl" rotWithShape="0">
                <a:srgbClr val="000000">
                  <a:alpha val="17000"/>
                </a:srgbClr>
              </a:outerShdw>
            </a:effectLst>
          </p:spPr>
          <p:txBody>
            <a:bodyPr spcFirstLastPara="1" wrap="square" lIns="121875" tIns="121875" rIns="121875" bIns="12187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9" name="Google Shape;175;g2b25827427c_0_6">
              <a:extLst>
                <a:ext uri="{FF2B5EF4-FFF2-40B4-BE49-F238E27FC236}">
                  <a16:creationId xmlns:a16="http://schemas.microsoft.com/office/drawing/2014/main" id="{6D4E8221-BB4C-CA99-05E0-20B131B2CCA5}"/>
                </a:ext>
              </a:extLst>
            </p:cNvPr>
            <p:cNvSpPr/>
            <p:nvPr/>
          </p:nvSpPr>
          <p:spPr>
            <a:xfrm>
              <a:off x="2123469" y="4301953"/>
              <a:ext cx="690000" cy="642600"/>
            </a:xfrm>
            <a:prstGeom prst="rect">
              <a:avLst/>
            </a:prstGeom>
            <a:solidFill>
              <a:srgbClr val="1F887E"/>
            </a:solidFill>
            <a:ln>
              <a:noFill/>
            </a:ln>
          </p:spPr>
          <p:txBody>
            <a:bodyPr spcFirstLastPara="1" wrap="square" lIns="121875" tIns="121875" rIns="121875" bIns="12187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US" sz="3000" b="1">
                  <a:solidFill>
                    <a:srgbClr val="FFFFFF"/>
                  </a:solidFill>
                  <a:latin typeface="Roboto"/>
                  <a:ea typeface="Roboto"/>
                  <a:cs typeface="Roboto"/>
                  <a:sym typeface="Roboto"/>
                </a:rPr>
                <a:t>04</a:t>
              </a:r>
              <a:endParaRPr sz="3000" b="1">
                <a:solidFill>
                  <a:srgbClr val="FFFFFF"/>
                </a:solidFill>
                <a:latin typeface="Roboto"/>
                <a:ea typeface="Roboto"/>
                <a:cs typeface="Roboto"/>
                <a:sym typeface="Roboto"/>
              </a:endParaRPr>
            </a:p>
          </p:txBody>
        </p:sp>
        <p:sp>
          <p:nvSpPr>
            <p:cNvPr id="40" name="Google Shape;176;g2b25827427c_0_6">
              <a:extLst>
                <a:ext uri="{FF2B5EF4-FFF2-40B4-BE49-F238E27FC236}">
                  <a16:creationId xmlns:a16="http://schemas.microsoft.com/office/drawing/2014/main" id="{5F789EF1-2D31-414C-FCFA-6E064632BA7D}"/>
                </a:ext>
              </a:extLst>
            </p:cNvPr>
            <p:cNvSpPr/>
            <p:nvPr/>
          </p:nvSpPr>
          <p:spPr>
            <a:xfrm>
              <a:off x="4918319" y="4303128"/>
              <a:ext cx="2971200" cy="642300"/>
            </a:xfrm>
            <a:prstGeom prst="rect">
              <a:avLst/>
            </a:prstGeom>
            <a:noFill/>
            <a:ln>
              <a:noFill/>
            </a:ln>
          </p:spPr>
          <p:txBody>
            <a:bodyPr spcFirstLastPara="1" wrap="square" lIns="121875" tIns="121875" rIns="121875" bIns="12187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609600" lvl="0" indent="-374650" algn="l" rtl="0">
                <a:lnSpc>
                  <a:spcPct val="115000"/>
                </a:lnSpc>
                <a:spcBef>
                  <a:spcPts val="0"/>
                </a:spcBef>
                <a:spcAft>
                  <a:spcPts val="0"/>
                </a:spcAft>
                <a:buClr>
                  <a:srgbClr val="1B786F"/>
                </a:buClr>
                <a:buSzPts val="1100"/>
                <a:buFont typeface="Roboto"/>
                <a:buChar char="●"/>
              </a:pPr>
              <a:r>
                <a:rPr lang="en-US" sz="1100">
                  <a:solidFill>
                    <a:srgbClr val="1B786F"/>
                  </a:solidFill>
                  <a:latin typeface="Roboto"/>
                  <a:ea typeface="Roboto"/>
                  <a:cs typeface="Roboto"/>
                  <a:sym typeface="Roboto"/>
                </a:rPr>
                <a:t>Diagnostic and imaging </a:t>
              </a:r>
              <a:endParaRPr sz="1100">
                <a:solidFill>
                  <a:srgbClr val="1B786F"/>
                </a:solidFill>
                <a:latin typeface="Roboto"/>
                <a:ea typeface="Roboto"/>
                <a:cs typeface="Roboto"/>
                <a:sym typeface="Roboto"/>
              </a:endParaRPr>
            </a:p>
            <a:p>
              <a:pPr marL="609600" lvl="0" indent="-374650" algn="l" rtl="0">
                <a:lnSpc>
                  <a:spcPct val="115000"/>
                </a:lnSpc>
                <a:spcBef>
                  <a:spcPts val="0"/>
                </a:spcBef>
                <a:spcAft>
                  <a:spcPts val="0"/>
                </a:spcAft>
                <a:buClr>
                  <a:srgbClr val="1B786F"/>
                </a:buClr>
                <a:buSzPts val="1100"/>
                <a:buFont typeface="Roboto"/>
                <a:buChar char="●"/>
              </a:pPr>
              <a:r>
                <a:rPr lang="en-US" sz="1100">
                  <a:solidFill>
                    <a:srgbClr val="1B786F"/>
                  </a:solidFill>
                  <a:latin typeface="Roboto"/>
                  <a:ea typeface="Roboto"/>
                  <a:cs typeface="Roboto"/>
                  <a:sym typeface="Roboto"/>
                </a:rPr>
                <a:t>Drug discovery and development</a:t>
              </a:r>
              <a:endParaRPr sz="1100">
                <a:solidFill>
                  <a:srgbClr val="1B786F"/>
                </a:solidFill>
                <a:latin typeface="Roboto"/>
                <a:ea typeface="Roboto"/>
                <a:cs typeface="Roboto"/>
                <a:sym typeface="Roboto"/>
              </a:endParaRPr>
            </a:p>
            <a:p>
              <a:pPr marL="609600" lvl="0" indent="-374650" algn="l" rtl="0">
                <a:lnSpc>
                  <a:spcPct val="115000"/>
                </a:lnSpc>
                <a:spcBef>
                  <a:spcPts val="0"/>
                </a:spcBef>
                <a:spcAft>
                  <a:spcPts val="0"/>
                </a:spcAft>
                <a:buClr>
                  <a:srgbClr val="1B786F"/>
                </a:buClr>
                <a:buSzPts val="1100"/>
                <a:buFont typeface="Roboto"/>
                <a:buChar char="●"/>
              </a:pPr>
              <a:r>
                <a:rPr lang="en-US" sz="1100">
                  <a:solidFill>
                    <a:srgbClr val="1B786F"/>
                  </a:solidFill>
                  <a:latin typeface="Roboto"/>
                  <a:ea typeface="Roboto"/>
                  <a:cs typeface="Roboto"/>
                  <a:sym typeface="Roboto"/>
                </a:rPr>
                <a:t>Patient care and monitoring </a:t>
              </a:r>
              <a:endParaRPr sz="1100">
                <a:solidFill>
                  <a:srgbClr val="1B786F"/>
                </a:solidFill>
                <a:latin typeface="Roboto"/>
                <a:ea typeface="Roboto"/>
                <a:cs typeface="Roboto"/>
                <a:sym typeface="Roboto"/>
              </a:endParaRPr>
            </a:p>
          </p:txBody>
        </p:sp>
      </p:grpSp>
      <p:grpSp>
        <p:nvGrpSpPr>
          <p:cNvPr id="9" name="Google Shape;177;g2b25827427c_0_6">
            <a:extLst>
              <a:ext uri="{FF2B5EF4-FFF2-40B4-BE49-F238E27FC236}">
                <a16:creationId xmlns:a16="http://schemas.microsoft.com/office/drawing/2014/main" id="{881E182E-48C0-5250-8955-F73A512475BB}"/>
              </a:ext>
            </a:extLst>
          </p:cNvPr>
          <p:cNvGrpSpPr/>
          <p:nvPr/>
        </p:nvGrpSpPr>
        <p:grpSpPr>
          <a:xfrm>
            <a:off x="2123469" y="3428983"/>
            <a:ext cx="7941981" cy="857785"/>
            <a:chOff x="2123469" y="3428983"/>
            <a:chExt cx="5957975" cy="643500"/>
          </a:xfrm>
        </p:grpSpPr>
        <p:sp>
          <p:nvSpPr>
            <p:cNvPr id="27" name="Google Shape;178;g2b25827427c_0_6">
              <a:extLst>
                <a:ext uri="{FF2B5EF4-FFF2-40B4-BE49-F238E27FC236}">
                  <a16:creationId xmlns:a16="http://schemas.microsoft.com/office/drawing/2014/main" id="{F56CBC76-CF02-B118-BCDE-D25D4F4998F1}"/>
                </a:ext>
              </a:extLst>
            </p:cNvPr>
            <p:cNvSpPr/>
            <p:nvPr/>
          </p:nvSpPr>
          <p:spPr>
            <a:xfrm>
              <a:off x="4258844" y="3428983"/>
              <a:ext cx="3822600" cy="643500"/>
            </a:xfrm>
            <a:prstGeom prst="rect">
              <a:avLst/>
            </a:prstGeom>
            <a:solidFill>
              <a:srgbClr val="EEEEEE"/>
            </a:solidFill>
            <a:ln>
              <a:noFill/>
            </a:ln>
          </p:spPr>
          <p:txBody>
            <a:bodyPr spcFirstLastPara="1" wrap="square" lIns="121875" tIns="121875" rIns="121875" bIns="12187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8" name="Google Shape;179;g2b25827427c_0_6">
              <a:extLst>
                <a:ext uri="{FF2B5EF4-FFF2-40B4-BE49-F238E27FC236}">
                  <a16:creationId xmlns:a16="http://schemas.microsoft.com/office/drawing/2014/main" id="{8832FCDE-904A-A849-DB6C-53AD7BDE507C}"/>
                </a:ext>
              </a:extLst>
            </p:cNvPr>
            <p:cNvSpPr/>
            <p:nvPr/>
          </p:nvSpPr>
          <p:spPr>
            <a:xfrm flipH="1">
              <a:off x="2813494" y="3428990"/>
              <a:ext cx="1844400" cy="642600"/>
            </a:xfrm>
            <a:prstGeom prst="rect">
              <a:avLst/>
            </a:prstGeom>
            <a:solidFill>
              <a:srgbClr val="1B786F"/>
            </a:solidFill>
            <a:ln>
              <a:noFill/>
            </a:ln>
          </p:spPr>
          <p:txBody>
            <a:bodyPr spcFirstLastPara="1" wrap="square" lIns="121875" tIns="121875" rIns="121875" bIns="12187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9" name="Google Shape;180;g2b25827427c_0_6">
              <a:extLst>
                <a:ext uri="{FF2B5EF4-FFF2-40B4-BE49-F238E27FC236}">
                  <a16:creationId xmlns:a16="http://schemas.microsoft.com/office/drawing/2014/main" id="{347BA8C8-A179-21A1-1E89-E3C2C25D1DEA}"/>
                </a:ext>
              </a:extLst>
            </p:cNvPr>
            <p:cNvSpPr/>
            <p:nvPr/>
          </p:nvSpPr>
          <p:spPr>
            <a:xfrm rot="-5400000">
              <a:off x="4032043" y="3041086"/>
              <a:ext cx="643356" cy="1419149"/>
            </a:xfrm>
            <a:prstGeom prst="flowChartOffpageConnector">
              <a:avLst/>
            </a:prstGeom>
            <a:solidFill>
              <a:srgbClr val="1B786F"/>
            </a:solidFill>
            <a:ln>
              <a:noFill/>
            </a:ln>
          </p:spPr>
          <p:txBody>
            <a:bodyPr spcFirstLastPara="1" wrap="square" lIns="121875" tIns="121875" rIns="121875" bIns="12187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0" name="Google Shape;181;g2b25827427c_0_6">
              <a:extLst>
                <a:ext uri="{FF2B5EF4-FFF2-40B4-BE49-F238E27FC236}">
                  <a16:creationId xmlns:a16="http://schemas.microsoft.com/office/drawing/2014/main" id="{B4AEEB2A-62F7-AB20-CCDB-C9606982D912}"/>
                </a:ext>
              </a:extLst>
            </p:cNvPr>
            <p:cNvSpPr/>
            <p:nvPr/>
          </p:nvSpPr>
          <p:spPr>
            <a:xfrm>
              <a:off x="2873094" y="3506366"/>
              <a:ext cx="1940700" cy="495900"/>
            </a:xfrm>
            <a:prstGeom prst="rect">
              <a:avLst/>
            </a:prstGeom>
            <a:noFill/>
            <a:ln>
              <a:noFill/>
            </a:ln>
          </p:spPr>
          <p:txBody>
            <a:bodyPr spcFirstLastPara="1" wrap="square" lIns="121875" tIns="121875" rIns="121875" bIns="12187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lnSpc>
                  <a:spcPct val="115000"/>
                </a:lnSpc>
                <a:spcBef>
                  <a:spcPts val="0"/>
                </a:spcBef>
                <a:spcAft>
                  <a:spcPts val="0"/>
                </a:spcAft>
                <a:buNone/>
              </a:pPr>
              <a:r>
                <a:rPr lang="en-US">
                  <a:solidFill>
                    <a:srgbClr val="FFFFFF"/>
                  </a:solidFill>
                  <a:latin typeface="Roboto Medium"/>
                  <a:ea typeface="Roboto Medium"/>
                  <a:cs typeface="Roboto Medium"/>
                  <a:sym typeface="Roboto Medium"/>
                </a:rPr>
                <a:t>Banking [$200 - 340B]</a:t>
              </a:r>
              <a:endParaRPr>
                <a:solidFill>
                  <a:srgbClr val="FFFFFF"/>
                </a:solidFill>
                <a:latin typeface="Roboto"/>
                <a:ea typeface="Roboto"/>
                <a:cs typeface="Roboto"/>
                <a:sym typeface="Roboto"/>
              </a:endParaRPr>
            </a:p>
          </p:txBody>
        </p:sp>
        <p:sp>
          <p:nvSpPr>
            <p:cNvPr id="31" name="Google Shape;182;g2b25827427c_0_6">
              <a:extLst>
                <a:ext uri="{FF2B5EF4-FFF2-40B4-BE49-F238E27FC236}">
                  <a16:creationId xmlns:a16="http://schemas.microsoft.com/office/drawing/2014/main" id="{2F575582-6363-0980-E87E-FAA600C90852}"/>
                </a:ext>
              </a:extLst>
            </p:cNvPr>
            <p:cNvSpPr/>
            <p:nvPr/>
          </p:nvSpPr>
          <p:spPr>
            <a:xfrm>
              <a:off x="2123469" y="3428983"/>
              <a:ext cx="690000" cy="642300"/>
            </a:xfrm>
            <a:prstGeom prst="rect">
              <a:avLst/>
            </a:prstGeom>
            <a:solidFill>
              <a:srgbClr val="1D7E75"/>
            </a:solidFill>
            <a:ln>
              <a:noFill/>
            </a:ln>
            <a:effectLst>
              <a:outerShdw blurRad="71438" dist="28575" dir="2700000" algn="bl" rotWithShape="0">
                <a:srgbClr val="000000">
                  <a:alpha val="17000"/>
                </a:srgbClr>
              </a:outerShdw>
            </a:effectLst>
          </p:spPr>
          <p:txBody>
            <a:bodyPr spcFirstLastPara="1" wrap="square" lIns="121875" tIns="121875" rIns="121875" bIns="12187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2" name="Google Shape;183;g2b25827427c_0_6">
              <a:extLst>
                <a:ext uri="{FF2B5EF4-FFF2-40B4-BE49-F238E27FC236}">
                  <a16:creationId xmlns:a16="http://schemas.microsoft.com/office/drawing/2014/main" id="{8C5F490D-425D-FF29-21D2-E78DA798A040}"/>
                </a:ext>
              </a:extLst>
            </p:cNvPr>
            <p:cNvSpPr/>
            <p:nvPr/>
          </p:nvSpPr>
          <p:spPr>
            <a:xfrm>
              <a:off x="2123469" y="3428990"/>
              <a:ext cx="690000" cy="642600"/>
            </a:xfrm>
            <a:prstGeom prst="rect">
              <a:avLst/>
            </a:prstGeom>
            <a:solidFill>
              <a:srgbClr val="1F887E"/>
            </a:solidFill>
            <a:ln>
              <a:noFill/>
            </a:ln>
          </p:spPr>
          <p:txBody>
            <a:bodyPr spcFirstLastPara="1" wrap="square" lIns="121875" tIns="121875" rIns="121875" bIns="12187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US" sz="3000" b="1">
                  <a:solidFill>
                    <a:srgbClr val="FFFFFF"/>
                  </a:solidFill>
                  <a:latin typeface="Roboto"/>
                  <a:ea typeface="Roboto"/>
                  <a:cs typeface="Roboto"/>
                  <a:sym typeface="Roboto"/>
                </a:rPr>
                <a:t>03</a:t>
              </a:r>
              <a:endParaRPr sz="3000" b="1">
                <a:solidFill>
                  <a:srgbClr val="FFFFFF"/>
                </a:solidFill>
                <a:latin typeface="Roboto"/>
                <a:ea typeface="Roboto"/>
                <a:cs typeface="Roboto"/>
                <a:sym typeface="Roboto"/>
              </a:endParaRPr>
            </a:p>
          </p:txBody>
        </p:sp>
        <p:sp>
          <p:nvSpPr>
            <p:cNvPr id="33" name="Google Shape;184;g2b25827427c_0_6">
              <a:extLst>
                <a:ext uri="{FF2B5EF4-FFF2-40B4-BE49-F238E27FC236}">
                  <a16:creationId xmlns:a16="http://schemas.microsoft.com/office/drawing/2014/main" id="{3CF91483-FEAE-9CD6-0D57-A89953C4FBE1}"/>
                </a:ext>
              </a:extLst>
            </p:cNvPr>
            <p:cNvSpPr/>
            <p:nvPr/>
          </p:nvSpPr>
          <p:spPr>
            <a:xfrm>
              <a:off x="4918319" y="3430165"/>
              <a:ext cx="2971200" cy="642300"/>
            </a:xfrm>
            <a:prstGeom prst="rect">
              <a:avLst/>
            </a:prstGeom>
            <a:noFill/>
            <a:ln>
              <a:noFill/>
            </a:ln>
          </p:spPr>
          <p:txBody>
            <a:bodyPr spcFirstLastPara="1" wrap="square" lIns="121875" tIns="121875" rIns="121875" bIns="12187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609600" lvl="0" indent="-374650" algn="l" rtl="0">
                <a:lnSpc>
                  <a:spcPct val="115000"/>
                </a:lnSpc>
                <a:spcBef>
                  <a:spcPts val="0"/>
                </a:spcBef>
                <a:spcAft>
                  <a:spcPts val="0"/>
                </a:spcAft>
                <a:buClr>
                  <a:srgbClr val="1B786F"/>
                </a:buClr>
                <a:buSzPts val="1100"/>
                <a:buFont typeface="Roboto"/>
                <a:buChar char="●"/>
              </a:pPr>
              <a:r>
                <a:rPr lang="en-US" sz="1100">
                  <a:solidFill>
                    <a:srgbClr val="1B786F"/>
                  </a:solidFill>
                  <a:latin typeface="Roboto"/>
                  <a:ea typeface="Roboto"/>
                  <a:cs typeface="Roboto"/>
                  <a:sym typeface="Roboto"/>
                </a:rPr>
                <a:t>Customer service [Chabot and virtual assistant] </a:t>
              </a:r>
              <a:endParaRPr sz="1100">
                <a:solidFill>
                  <a:srgbClr val="1B786F"/>
                </a:solidFill>
                <a:latin typeface="Roboto"/>
                <a:ea typeface="Roboto"/>
                <a:cs typeface="Roboto"/>
                <a:sym typeface="Roboto"/>
              </a:endParaRPr>
            </a:p>
            <a:p>
              <a:pPr marL="609600" lvl="0" indent="-374650" algn="l" rtl="0">
                <a:lnSpc>
                  <a:spcPct val="115000"/>
                </a:lnSpc>
                <a:spcBef>
                  <a:spcPts val="0"/>
                </a:spcBef>
                <a:spcAft>
                  <a:spcPts val="0"/>
                </a:spcAft>
                <a:buClr>
                  <a:srgbClr val="1B786F"/>
                </a:buClr>
                <a:buSzPts val="1100"/>
                <a:buFont typeface="Roboto"/>
                <a:buChar char="●"/>
              </a:pPr>
              <a:r>
                <a:rPr lang="en-US" sz="1100">
                  <a:solidFill>
                    <a:srgbClr val="1B786F"/>
                  </a:solidFill>
                  <a:latin typeface="Roboto"/>
                  <a:ea typeface="Roboto"/>
                  <a:cs typeface="Roboto"/>
                  <a:sym typeface="Roboto"/>
                </a:rPr>
                <a:t>Risk management and compliance</a:t>
              </a:r>
              <a:endParaRPr sz="1100">
                <a:solidFill>
                  <a:srgbClr val="1B786F"/>
                </a:solidFill>
                <a:latin typeface="Roboto"/>
                <a:ea typeface="Roboto"/>
                <a:cs typeface="Roboto"/>
                <a:sym typeface="Roboto"/>
              </a:endParaRPr>
            </a:p>
            <a:p>
              <a:pPr marL="609600" lvl="0" indent="-374650" algn="l" rtl="0">
                <a:lnSpc>
                  <a:spcPct val="115000"/>
                </a:lnSpc>
                <a:spcBef>
                  <a:spcPts val="0"/>
                </a:spcBef>
                <a:spcAft>
                  <a:spcPts val="0"/>
                </a:spcAft>
                <a:buClr>
                  <a:srgbClr val="1B786F"/>
                </a:buClr>
                <a:buSzPts val="1100"/>
                <a:buFont typeface="Roboto"/>
                <a:buChar char="●"/>
              </a:pPr>
              <a:r>
                <a:rPr lang="en-US" sz="1100">
                  <a:solidFill>
                    <a:srgbClr val="1B786F"/>
                  </a:solidFill>
                  <a:latin typeface="Roboto"/>
                  <a:ea typeface="Roboto"/>
                  <a:cs typeface="Roboto"/>
                  <a:sym typeface="Roboto"/>
                </a:rPr>
                <a:t>Credit score and lending </a:t>
              </a:r>
              <a:endParaRPr sz="1100">
                <a:solidFill>
                  <a:srgbClr val="1B786F"/>
                </a:solidFill>
                <a:latin typeface="Roboto"/>
                <a:ea typeface="Roboto"/>
                <a:cs typeface="Roboto"/>
                <a:sym typeface="Roboto"/>
              </a:endParaRPr>
            </a:p>
          </p:txBody>
        </p:sp>
      </p:grpSp>
      <p:grpSp>
        <p:nvGrpSpPr>
          <p:cNvPr id="11" name="Google Shape;185;g2b25827427c_0_6">
            <a:extLst>
              <a:ext uri="{FF2B5EF4-FFF2-40B4-BE49-F238E27FC236}">
                <a16:creationId xmlns:a16="http://schemas.microsoft.com/office/drawing/2014/main" id="{44B7AFF5-70E8-18D6-5EC9-E3FBDC1D9074}"/>
              </a:ext>
            </a:extLst>
          </p:cNvPr>
          <p:cNvGrpSpPr/>
          <p:nvPr/>
        </p:nvGrpSpPr>
        <p:grpSpPr>
          <a:xfrm>
            <a:off x="2123469" y="2556065"/>
            <a:ext cx="7941981" cy="857785"/>
            <a:chOff x="2123469" y="2556065"/>
            <a:chExt cx="5957975" cy="643500"/>
          </a:xfrm>
        </p:grpSpPr>
        <p:sp>
          <p:nvSpPr>
            <p:cNvPr id="20" name="Google Shape;186;g2b25827427c_0_6">
              <a:extLst>
                <a:ext uri="{FF2B5EF4-FFF2-40B4-BE49-F238E27FC236}">
                  <a16:creationId xmlns:a16="http://schemas.microsoft.com/office/drawing/2014/main" id="{1C97D7F7-0CCD-7B60-40B2-DC594508B710}"/>
                </a:ext>
              </a:extLst>
            </p:cNvPr>
            <p:cNvSpPr/>
            <p:nvPr/>
          </p:nvSpPr>
          <p:spPr>
            <a:xfrm>
              <a:off x="4258844" y="2556065"/>
              <a:ext cx="3822600" cy="643500"/>
            </a:xfrm>
            <a:prstGeom prst="rect">
              <a:avLst/>
            </a:prstGeom>
            <a:solidFill>
              <a:srgbClr val="EEEEEE"/>
            </a:solidFill>
            <a:ln>
              <a:noFill/>
            </a:ln>
          </p:spPr>
          <p:txBody>
            <a:bodyPr spcFirstLastPara="1" wrap="square" lIns="121875" tIns="121875" rIns="121875" bIns="12187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1" name="Google Shape;187;g2b25827427c_0_6">
              <a:extLst>
                <a:ext uri="{FF2B5EF4-FFF2-40B4-BE49-F238E27FC236}">
                  <a16:creationId xmlns:a16="http://schemas.microsoft.com/office/drawing/2014/main" id="{092D3B8B-9454-FB6B-1CFE-8FF891CC594A}"/>
                </a:ext>
              </a:extLst>
            </p:cNvPr>
            <p:cNvSpPr/>
            <p:nvPr/>
          </p:nvSpPr>
          <p:spPr>
            <a:xfrm flipH="1">
              <a:off x="2813494" y="2556072"/>
              <a:ext cx="1844400" cy="642600"/>
            </a:xfrm>
            <a:prstGeom prst="rect">
              <a:avLst/>
            </a:prstGeom>
            <a:solidFill>
              <a:srgbClr val="1B786F"/>
            </a:solidFill>
            <a:ln>
              <a:noFill/>
            </a:ln>
          </p:spPr>
          <p:txBody>
            <a:bodyPr spcFirstLastPara="1" wrap="square" lIns="121875" tIns="121875" rIns="121875" bIns="12187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2" name="Google Shape;188;g2b25827427c_0_6">
              <a:extLst>
                <a:ext uri="{FF2B5EF4-FFF2-40B4-BE49-F238E27FC236}">
                  <a16:creationId xmlns:a16="http://schemas.microsoft.com/office/drawing/2014/main" id="{7C0B144B-DF14-F9F6-EC6B-06249CD100C4}"/>
                </a:ext>
              </a:extLst>
            </p:cNvPr>
            <p:cNvSpPr/>
            <p:nvPr/>
          </p:nvSpPr>
          <p:spPr>
            <a:xfrm rot="-5400000">
              <a:off x="4032043" y="2168168"/>
              <a:ext cx="643356" cy="1419149"/>
            </a:xfrm>
            <a:prstGeom prst="flowChartOffpageConnector">
              <a:avLst/>
            </a:prstGeom>
            <a:solidFill>
              <a:srgbClr val="1B786F"/>
            </a:solidFill>
            <a:ln>
              <a:noFill/>
            </a:ln>
          </p:spPr>
          <p:txBody>
            <a:bodyPr spcFirstLastPara="1" wrap="square" lIns="121875" tIns="121875" rIns="121875" bIns="12187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3" name="Google Shape;189;g2b25827427c_0_6">
              <a:extLst>
                <a:ext uri="{FF2B5EF4-FFF2-40B4-BE49-F238E27FC236}">
                  <a16:creationId xmlns:a16="http://schemas.microsoft.com/office/drawing/2014/main" id="{86014F02-3A9A-F8AE-19DB-66558E6D74E3}"/>
                </a:ext>
              </a:extLst>
            </p:cNvPr>
            <p:cNvSpPr/>
            <p:nvPr/>
          </p:nvSpPr>
          <p:spPr>
            <a:xfrm>
              <a:off x="2873094" y="2633448"/>
              <a:ext cx="1940700" cy="495900"/>
            </a:xfrm>
            <a:prstGeom prst="rect">
              <a:avLst/>
            </a:prstGeom>
            <a:noFill/>
            <a:ln>
              <a:noFill/>
            </a:ln>
          </p:spPr>
          <p:txBody>
            <a:bodyPr spcFirstLastPara="1" wrap="square" lIns="121875" tIns="121875" rIns="121875" bIns="12187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lnSpc>
                  <a:spcPct val="115000"/>
                </a:lnSpc>
                <a:spcBef>
                  <a:spcPts val="0"/>
                </a:spcBef>
                <a:spcAft>
                  <a:spcPts val="0"/>
                </a:spcAft>
                <a:buNone/>
              </a:pPr>
              <a:r>
                <a:rPr lang="en-US">
                  <a:solidFill>
                    <a:srgbClr val="FFFFFF"/>
                  </a:solidFill>
                  <a:latin typeface="Roboto Medium"/>
                  <a:ea typeface="Roboto Medium"/>
                  <a:cs typeface="Roboto Medium"/>
                  <a:sym typeface="Roboto Medium"/>
                </a:rPr>
                <a:t>Retail [$240 - 390B]</a:t>
              </a:r>
              <a:endParaRPr>
                <a:solidFill>
                  <a:srgbClr val="FFFFFF"/>
                </a:solidFill>
                <a:latin typeface="Roboto"/>
                <a:ea typeface="Roboto"/>
                <a:cs typeface="Roboto"/>
                <a:sym typeface="Roboto"/>
              </a:endParaRPr>
            </a:p>
          </p:txBody>
        </p:sp>
        <p:sp>
          <p:nvSpPr>
            <p:cNvPr id="24" name="Google Shape;190;g2b25827427c_0_6">
              <a:extLst>
                <a:ext uri="{FF2B5EF4-FFF2-40B4-BE49-F238E27FC236}">
                  <a16:creationId xmlns:a16="http://schemas.microsoft.com/office/drawing/2014/main" id="{70B696EF-66CE-AC9E-0406-2C5EC7C45CE3}"/>
                </a:ext>
              </a:extLst>
            </p:cNvPr>
            <p:cNvSpPr/>
            <p:nvPr/>
          </p:nvSpPr>
          <p:spPr>
            <a:xfrm>
              <a:off x="2123469" y="2556065"/>
              <a:ext cx="690000" cy="642300"/>
            </a:xfrm>
            <a:prstGeom prst="rect">
              <a:avLst/>
            </a:prstGeom>
            <a:solidFill>
              <a:srgbClr val="1D7E75"/>
            </a:solidFill>
            <a:ln>
              <a:noFill/>
            </a:ln>
            <a:effectLst>
              <a:outerShdw blurRad="71438" dist="28575" dir="2700000" algn="bl" rotWithShape="0">
                <a:srgbClr val="000000">
                  <a:alpha val="17000"/>
                </a:srgbClr>
              </a:outerShdw>
            </a:effectLst>
          </p:spPr>
          <p:txBody>
            <a:bodyPr spcFirstLastPara="1" wrap="square" lIns="121875" tIns="121875" rIns="121875" bIns="12187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5" name="Google Shape;191;g2b25827427c_0_6">
              <a:extLst>
                <a:ext uri="{FF2B5EF4-FFF2-40B4-BE49-F238E27FC236}">
                  <a16:creationId xmlns:a16="http://schemas.microsoft.com/office/drawing/2014/main" id="{80892585-ADF5-8473-1263-EC8A7A3F20FD}"/>
                </a:ext>
              </a:extLst>
            </p:cNvPr>
            <p:cNvSpPr/>
            <p:nvPr/>
          </p:nvSpPr>
          <p:spPr>
            <a:xfrm>
              <a:off x="2123469" y="2556072"/>
              <a:ext cx="690000" cy="642600"/>
            </a:xfrm>
            <a:prstGeom prst="rect">
              <a:avLst/>
            </a:prstGeom>
            <a:solidFill>
              <a:srgbClr val="1F887E"/>
            </a:solidFill>
            <a:ln>
              <a:noFill/>
            </a:ln>
          </p:spPr>
          <p:txBody>
            <a:bodyPr spcFirstLastPara="1" wrap="square" lIns="121875" tIns="121875" rIns="121875" bIns="12187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US" sz="3000" b="1">
                  <a:solidFill>
                    <a:srgbClr val="FFFFFF"/>
                  </a:solidFill>
                  <a:latin typeface="Roboto"/>
                  <a:ea typeface="Roboto"/>
                  <a:cs typeface="Roboto"/>
                  <a:sym typeface="Roboto"/>
                </a:rPr>
                <a:t>02</a:t>
              </a:r>
              <a:endParaRPr sz="3000" b="1">
                <a:solidFill>
                  <a:srgbClr val="FFFFFF"/>
                </a:solidFill>
                <a:latin typeface="Roboto"/>
                <a:ea typeface="Roboto"/>
                <a:cs typeface="Roboto"/>
                <a:sym typeface="Roboto"/>
              </a:endParaRPr>
            </a:p>
          </p:txBody>
        </p:sp>
        <p:sp>
          <p:nvSpPr>
            <p:cNvPr id="26" name="Google Shape;192;g2b25827427c_0_6">
              <a:extLst>
                <a:ext uri="{FF2B5EF4-FFF2-40B4-BE49-F238E27FC236}">
                  <a16:creationId xmlns:a16="http://schemas.microsoft.com/office/drawing/2014/main" id="{CED3E160-DEBB-30AC-1BAE-1F7FE50C7F3E}"/>
                </a:ext>
              </a:extLst>
            </p:cNvPr>
            <p:cNvSpPr/>
            <p:nvPr/>
          </p:nvSpPr>
          <p:spPr>
            <a:xfrm>
              <a:off x="4918319" y="2557247"/>
              <a:ext cx="2971200" cy="642300"/>
            </a:xfrm>
            <a:prstGeom prst="rect">
              <a:avLst/>
            </a:prstGeom>
            <a:noFill/>
            <a:ln>
              <a:noFill/>
            </a:ln>
          </p:spPr>
          <p:txBody>
            <a:bodyPr spcFirstLastPara="1" wrap="square" lIns="121875" tIns="121875" rIns="121875" bIns="12187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609600" lvl="0" indent="-374650" algn="l" rtl="0">
                <a:lnSpc>
                  <a:spcPct val="115000"/>
                </a:lnSpc>
                <a:spcBef>
                  <a:spcPts val="0"/>
                </a:spcBef>
                <a:spcAft>
                  <a:spcPts val="0"/>
                </a:spcAft>
                <a:buClr>
                  <a:srgbClr val="1B786F"/>
                </a:buClr>
                <a:buSzPts val="1100"/>
                <a:buFont typeface="Roboto"/>
                <a:buChar char="●"/>
              </a:pPr>
              <a:r>
                <a:rPr lang="en-US" sz="1100">
                  <a:solidFill>
                    <a:srgbClr val="1B786F"/>
                  </a:solidFill>
                  <a:latin typeface="Roboto"/>
                  <a:ea typeface="Roboto"/>
                  <a:cs typeface="Roboto"/>
                  <a:sym typeface="Roboto"/>
                </a:rPr>
                <a:t>Customer experience and service</a:t>
              </a:r>
              <a:endParaRPr sz="1100">
                <a:solidFill>
                  <a:srgbClr val="1B786F"/>
                </a:solidFill>
                <a:latin typeface="Roboto"/>
                <a:ea typeface="Roboto"/>
                <a:cs typeface="Roboto"/>
                <a:sym typeface="Roboto"/>
              </a:endParaRPr>
            </a:p>
            <a:p>
              <a:pPr marL="609600" lvl="0" indent="-374650" algn="l" rtl="0">
                <a:lnSpc>
                  <a:spcPct val="115000"/>
                </a:lnSpc>
                <a:spcBef>
                  <a:spcPts val="0"/>
                </a:spcBef>
                <a:spcAft>
                  <a:spcPts val="0"/>
                </a:spcAft>
                <a:buClr>
                  <a:srgbClr val="1B786F"/>
                </a:buClr>
                <a:buSzPts val="1100"/>
                <a:buFont typeface="Roboto"/>
                <a:buChar char="●"/>
              </a:pPr>
              <a:r>
                <a:rPr lang="en-US" sz="1100">
                  <a:solidFill>
                    <a:srgbClr val="1B786F"/>
                  </a:solidFill>
                  <a:latin typeface="Roboto"/>
                  <a:ea typeface="Roboto"/>
                  <a:cs typeface="Roboto"/>
                  <a:sym typeface="Roboto"/>
                </a:rPr>
                <a:t>Marketing and sales</a:t>
              </a:r>
              <a:endParaRPr sz="1100">
                <a:solidFill>
                  <a:srgbClr val="1B786F"/>
                </a:solidFill>
                <a:latin typeface="Roboto"/>
                <a:ea typeface="Roboto"/>
                <a:cs typeface="Roboto"/>
                <a:sym typeface="Roboto"/>
              </a:endParaRPr>
            </a:p>
            <a:p>
              <a:pPr marL="609600" lvl="0" indent="-374650" algn="l" rtl="0">
                <a:lnSpc>
                  <a:spcPct val="115000"/>
                </a:lnSpc>
                <a:spcBef>
                  <a:spcPts val="0"/>
                </a:spcBef>
                <a:spcAft>
                  <a:spcPts val="0"/>
                </a:spcAft>
                <a:buClr>
                  <a:srgbClr val="1B786F"/>
                </a:buClr>
                <a:buSzPts val="1100"/>
                <a:buFont typeface="Roboto"/>
                <a:buChar char="●"/>
              </a:pPr>
              <a:r>
                <a:rPr lang="en-US" sz="1100">
                  <a:solidFill>
                    <a:srgbClr val="1B786F"/>
                  </a:solidFill>
                  <a:latin typeface="Roboto"/>
                  <a:ea typeface="Roboto"/>
                  <a:cs typeface="Roboto"/>
                  <a:sym typeface="Roboto"/>
                </a:rPr>
                <a:t>Supply chain and inventory management etc.</a:t>
              </a:r>
              <a:endParaRPr sz="1100">
                <a:solidFill>
                  <a:srgbClr val="1B786F"/>
                </a:solidFill>
                <a:latin typeface="Roboto"/>
                <a:ea typeface="Roboto"/>
                <a:cs typeface="Roboto"/>
                <a:sym typeface="Roboto"/>
              </a:endParaRPr>
            </a:p>
          </p:txBody>
        </p:sp>
      </p:grpSp>
      <p:grpSp>
        <p:nvGrpSpPr>
          <p:cNvPr id="12" name="Google Shape;193;g2b25827427c_0_6">
            <a:extLst>
              <a:ext uri="{FF2B5EF4-FFF2-40B4-BE49-F238E27FC236}">
                <a16:creationId xmlns:a16="http://schemas.microsoft.com/office/drawing/2014/main" id="{9E11A404-96F5-B204-0774-D6EA9B0E105A}"/>
              </a:ext>
            </a:extLst>
          </p:cNvPr>
          <p:cNvGrpSpPr/>
          <p:nvPr/>
        </p:nvGrpSpPr>
        <p:grpSpPr>
          <a:xfrm>
            <a:off x="2123469" y="1683125"/>
            <a:ext cx="7941981" cy="857785"/>
            <a:chOff x="2123469" y="1683125"/>
            <a:chExt cx="5957975" cy="643500"/>
          </a:xfrm>
        </p:grpSpPr>
        <p:sp>
          <p:nvSpPr>
            <p:cNvPr id="13" name="Google Shape;194;g2b25827427c_0_6">
              <a:extLst>
                <a:ext uri="{FF2B5EF4-FFF2-40B4-BE49-F238E27FC236}">
                  <a16:creationId xmlns:a16="http://schemas.microsoft.com/office/drawing/2014/main" id="{E3C22987-1F68-EEEA-E373-8A6C56C44333}"/>
                </a:ext>
              </a:extLst>
            </p:cNvPr>
            <p:cNvSpPr/>
            <p:nvPr/>
          </p:nvSpPr>
          <p:spPr>
            <a:xfrm>
              <a:off x="4258844" y="1683125"/>
              <a:ext cx="3822600" cy="643500"/>
            </a:xfrm>
            <a:prstGeom prst="rect">
              <a:avLst/>
            </a:prstGeom>
            <a:solidFill>
              <a:srgbClr val="EEEEEE"/>
            </a:solidFill>
            <a:ln>
              <a:noFill/>
            </a:ln>
          </p:spPr>
          <p:txBody>
            <a:bodyPr spcFirstLastPara="1" wrap="square" lIns="121875" tIns="121875" rIns="121875" bIns="12187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lang="en-US"/>
            </a:p>
          </p:txBody>
        </p:sp>
        <p:sp>
          <p:nvSpPr>
            <p:cNvPr id="14" name="Google Shape;195;g2b25827427c_0_6">
              <a:extLst>
                <a:ext uri="{FF2B5EF4-FFF2-40B4-BE49-F238E27FC236}">
                  <a16:creationId xmlns:a16="http://schemas.microsoft.com/office/drawing/2014/main" id="{FAF57A50-FAB3-7675-2E12-E12F997C4D7A}"/>
                </a:ext>
              </a:extLst>
            </p:cNvPr>
            <p:cNvSpPr/>
            <p:nvPr/>
          </p:nvSpPr>
          <p:spPr>
            <a:xfrm flipH="1">
              <a:off x="2813494" y="1683132"/>
              <a:ext cx="1844400" cy="642600"/>
            </a:xfrm>
            <a:prstGeom prst="rect">
              <a:avLst/>
            </a:prstGeom>
            <a:solidFill>
              <a:srgbClr val="1B786F"/>
            </a:solidFill>
            <a:ln>
              <a:noFill/>
            </a:ln>
          </p:spPr>
          <p:txBody>
            <a:bodyPr spcFirstLastPara="1" wrap="square" lIns="121875" tIns="121875" rIns="121875" bIns="12187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lang="en-US"/>
            </a:p>
          </p:txBody>
        </p:sp>
        <p:sp>
          <p:nvSpPr>
            <p:cNvPr id="15" name="Google Shape;196;g2b25827427c_0_6">
              <a:extLst>
                <a:ext uri="{FF2B5EF4-FFF2-40B4-BE49-F238E27FC236}">
                  <a16:creationId xmlns:a16="http://schemas.microsoft.com/office/drawing/2014/main" id="{FA6AE742-455B-A5D7-F8B5-9D0B277D5D3C}"/>
                </a:ext>
              </a:extLst>
            </p:cNvPr>
            <p:cNvSpPr/>
            <p:nvPr/>
          </p:nvSpPr>
          <p:spPr>
            <a:xfrm rot="-5400000">
              <a:off x="4032043" y="1295228"/>
              <a:ext cx="643356" cy="1419149"/>
            </a:xfrm>
            <a:prstGeom prst="flowChartOffpageConnector">
              <a:avLst/>
            </a:prstGeom>
            <a:solidFill>
              <a:srgbClr val="1B786F"/>
            </a:solidFill>
            <a:ln>
              <a:noFill/>
            </a:ln>
          </p:spPr>
          <p:txBody>
            <a:bodyPr spcFirstLastPara="1" wrap="square" lIns="121875" tIns="121875" rIns="121875" bIns="12187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lang="en-US"/>
            </a:p>
          </p:txBody>
        </p:sp>
        <p:sp>
          <p:nvSpPr>
            <p:cNvPr id="16" name="Google Shape;197;g2b25827427c_0_6">
              <a:extLst>
                <a:ext uri="{FF2B5EF4-FFF2-40B4-BE49-F238E27FC236}">
                  <a16:creationId xmlns:a16="http://schemas.microsoft.com/office/drawing/2014/main" id="{A59B22D4-7FB1-27FD-1422-727F428AA91A}"/>
                </a:ext>
              </a:extLst>
            </p:cNvPr>
            <p:cNvSpPr/>
            <p:nvPr/>
          </p:nvSpPr>
          <p:spPr>
            <a:xfrm>
              <a:off x="2873094" y="1760508"/>
              <a:ext cx="1940700" cy="495900"/>
            </a:xfrm>
            <a:prstGeom prst="rect">
              <a:avLst/>
            </a:prstGeom>
            <a:noFill/>
            <a:ln>
              <a:noFill/>
            </a:ln>
          </p:spPr>
          <p:txBody>
            <a:bodyPr spcFirstLastPara="1" wrap="square" lIns="121875" tIns="121875" rIns="121875" bIns="12187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lnSpc>
                  <a:spcPct val="115000"/>
                </a:lnSpc>
                <a:spcBef>
                  <a:spcPts val="0"/>
                </a:spcBef>
                <a:spcAft>
                  <a:spcPts val="0"/>
                </a:spcAft>
                <a:buNone/>
              </a:pPr>
              <a:r>
                <a:rPr lang="en-US">
                  <a:solidFill>
                    <a:srgbClr val="FFFFFF"/>
                  </a:solidFill>
                  <a:latin typeface="Roboto Medium"/>
                  <a:ea typeface="Roboto Medium"/>
                  <a:cs typeface="Roboto Medium"/>
                  <a:sym typeface="Roboto Medium"/>
                </a:rPr>
                <a:t>Technology [$240 - 460B]</a:t>
              </a:r>
              <a:endParaRPr lang="en-US">
                <a:solidFill>
                  <a:srgbClr val="FFFFFF"/>
                </a:solidFill>
                <a:latin typeface="Roboto"/>
                <a:ea typeface="Roboto"/>
                <a:cs typeface="Roboto"/>
              </a:endParaRPr>
            </a:p>
          </p:txBody>
        </p:sp>
        <p:sp>
          <p:nvSpPr>
            <p:cNvPr id="17" name="Google Shape;198;g2b25827427c_0_6">
              <a:extLst>
                <a:ext uri="{FF2B5EF4-FFF2-40B4-BE49-F238E27FC236}">
                  <a16:creationId xmlns:a16="http://schemas.microsoft.com/office/drawing/2014/main" id="{8AB9ABB2-F8B2-35A2-7008-1F98132DE7B0}"/>
                </a:ext>
              </a:extLst>
            </p:cNvPr>
            <p:cNvSpPr/>
            <p:nvPr/>
          </p:nvSpPr>
          <p:spPr>
            <a:xfrm>
              <a:off x="2123469" y="1683125"/>
              <a:ext cx="690000" cy="642300"/>
            </a:xfrm>
            <a:prstGeom prst="rect">
              <a:avLst/>
            </a:prstGeom>
            <a:solidFill>
              <a:srgbClr val="1D7E75"/>
            </a:solidFill>
            <a:ln>
              <a:noFill/>
            </a:ln>
            <a:effectLst>
              <a:outerShdw blurRad="71438" dist="28575" dir="2700000" algn="bl" rotWithShape="0">
                <a:srgbClr val="000000">
                  <a:alpha val="17000"/>
                </a:srgbClr>
              </a:outerShdw>
            </a:effectLst>
          </p:spPr>
          <p:txBody>
            <a:bodyPr spcFirstLastPara="1" wrap="square" lIns="121875" tIns="121875" rIns="121875" bIns="12187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lang="en-US"/>
            </a:p>
          </p:txBody>
        </p:sp>
        <p:sp>
          <p:nvSpPr>
            <p:cNvPr id="18" name="Google Shape;199;g2b25827427c_0_6">
              <a:extLst>
                <a:ext uri="{FF2B5EF4-FFF2-40B4-BE49-F238E27FC236}">
                  <a16:creationId xmlns:a16="http://schemas.microsoft.com/office/drawing/2014/main" id="{3DECB4EA-4B88-E36F-9E19-02214350D6B7}"/>
                </a:ext>
              </a:extLst>
            </p:cNvPr>
            <p:cNvSpPr/>
            <p:nvPr/>
          </p:nvSpPr>
          <p:spPr>
            <a:xfrm>
              <a:off x="2123469" y="1683132"/>
              <a:ext cx="690000" cy="642600"/>
            </a:xfrm>
            <a:prstGeom prst="rect">
              <a:avLst/>
            </a:prstGeom>
            <a:solidFill>
              <a:srgbClr val="1F887E"/>
            </a:solidFill>
            <a:ln>
              <a:noFill/>
            </a:ln>
          </p:spPr>
          <p:txBody>
            <a:bodyPr spcFirstLastPara="1" wrap="square" lIns="121875" tIns="121875" rIns="121875" bIns="12187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US" sz="3000" b="1">
                  <a:solidFill>
                    <a:srgbClr val="FFFFFF"/>
                  </a:solidFill>
                  <a:latin typeface="Roboto"/>
                  <a:ea typeface="Roboto"/>
                  <a:cs typeface="Roboto"/>
                  <a:sym typeface="Roboto"/>
                </a:rPr>
                <a:t>01</a:t>
              </a:r>
              <a:endParaRPr lang="en-US" sz="3000" b="1">
                <a:solidFill>
                  <a:srgbClr val="FFFFFF"/>
                </a:solidFill>
                <a:latin typeface="Roboto"/>
                <a:ea typeface="Roboto"/>
                <a:cs typeface="Roboto"/>
              </a:endParaRPr>
            </a:p>
          </p:txBody>
        </p:sp>
        <p:sp>
          <p:nvSpPr>
            <p:cNvPr id="19" name="Google Shape;200;g2b25827427c_0_6">
              <a:extLst>
                <a:ext uri="{FF2B5EF4-FFF2-40B4-BE49-F238E27FC236}">
                  <a16:creationId xmlns:a16="http://schemas.microsoft.com/office/drawing/2014/main" id="{58902E21-588C-9A46-1012-B8F92EA47632}"/>
                </a:ext>
              </a:extLst>
            </p:cNvPr>
            <p:cNvSpPr/>
            <p:nvPr/>
          </p:nvSpPr>
          <p:spPr>
            <a:xfrm>
              <a:off x="4918319" y="1684307"/>
              <a:ext cx="2971200" cy="642300"/>
            </a:xfrm>
            <a:prstGeom prst="rect">
              <a:avLst/>
            </a:prstGeom>
            <a:noFill/>
            <a:ln>
              <a:noFill/>
            </a:ln>
          </p:spPr>
          <p:txBody>
            <a:bodyPr spcFirstLastPara="1" wrap="square" lIns="121875" tIns="121875" rIns="121875" bIns="12187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609600" indent="-374650">
                <a:lnSpc>
                  <a:spcPct val="115000"/>
                </a:lnSpc>
                <a:buClr>
                  <a:srgbClr val="1B786F"/>
                </a:buClr>
                <a:buSzPts val="1100"/>
                <a:buFont typeface="Roboto"/>
                <a:buChar char="●"/>
              </a:pPr>
              <a:r>
                <a:rPr lang="en-US" sz="1100">
                  <a:solidFill>
                    <a:srgbClr val="1B786F"/>
                  </a:solidFill>
                  <a:latin typeface="Roboto"/>
                  <a:ea typeface="Roboto"/>
                  <a:cs typeface="Roboto"/>
                  <a:sym typeface="Roboto"/>
                </a:rPr>
                <a:t>Software development and testing </a:t>
              </a:r>
              <a:endParaRPr lang="en-US" sz="1100">
                <a:solidFill>
                  <a:srgbClr val="1B786F"/>
                </a:solidFill>
                <a:latin typeface="Roboto"/>
                <a:ea typeface="Roboto"/>
                <a:cs typeface="Roboto"/>
              </a:endParaRPr>
            </a:p>
            <a:p>
              <a:pPr marL="609600" lvl="0" indent="-374650" algn="l" rtl="0">
                <a:lnSpc>
                  <a:spcPct val="115000"/>
                </a:lnSpc>
                <a:spcBef>
                  <a:spcPts val="0"/>
                </a:spcBef>
                <a:spcAft>
                  <a:spcPts val="0"/>
                </a:spcAft>
                <a:buClr>
                  <a:srgbClr val="1B786F"/>
                </a:buClr>
                <a:buSzPts val="1100"/>
                <a:buFont typeface="Roboto"/>
                <a:buChar char="●"/>
              </a:pPr>
              <a:r>
                <a:rPr lang="en-US" sz="1100">
                  <a:solidFill>
                    <a:srgbClr val="1B786F"/>
                  </a:solidFill>
                  <a:latin typeface="Roboto"/>
                  <a:ea typeface="Roboto"/>
                  <a:cs typeface="Roboto"/>
                  <a:sym typeface="Roboto"/>
                </a:rPr>
                <a:t>Cybersecurity</a:t>
              </a:r>
              <a:endParaRPr sz="1100">
                <a:solidFill>
                  <a:srgbClr val="1B786F"/>
                </a:solidFill>
                <a:latin typeface="Roboto"/>
                <a:ea typeface="Roboto"/>
                <a:cs typeface="Roboto"/>
              </a:endParaRPr>
            </a:p>
            <a:p>
              <a:pPr marL="609600" lvl="0" indent="-374650" algn="l" rtl="0">
                <a:lnSpc>
                  <a:spcPct val="115000"/>
                </a:lnSpc>
                <a:spcBef>
                  <a:spcPts val="0"/>
                </a:spcBef>
                <a:spcAft>
                  <a:spcPts val="0"/>
                </a:spcAft>
                <a:buClr>
                  <a:srgbClr val="1B786F"/>
                </a:buClr>
                <a:buSzPts val="1100"/>
                <a:buFont typeface="Roboto"/>
                <a:buChar char="●"/>
              </a:pPr>
              <a:r>
                <a:rPr lang="en-US" sz="1100">
                  <a:solidFill>
                    <a:srgbClr val="1B786F"/>
                  </a:solidFill>
                  <a:latin typeface="Roboto"/>
                  <a:ea typeface="Roboto"/>
                  <a:cs typeface="Roboto"/>
                  <a:sym typeface="Roboto"/>
                </a:rPr>
                <a:t>Web Development and design etc.</a:t>
              </a:r>
              <a:endParaRPr sz="1100">
                <a:solidFill>
                  <a:srgbClr val="1B786F"/>
                </a:solidFill>
                <a:latin typeface="Roboto"/>
                <a:ea typeface="Roboto"/>
                <a:cs typeface="Roboto"/>
              </a:endParaRPr>
            </a:p>
          </p:txBody>
        </p:sp>
      </p:grpSp>
      <p:sp>
        <p:nvSpPr>
          <p:cNvPr id="48" name="Google Shape;214;g2b25827427c_0_18">
            <a:extLst>
              <a:ext uri="{FF2B5EF4-FFF2-40B4-BE49-F238E27FC236}">
                <a16:creationId xmlns:a16="http://schemas.microsoft.com/office/drawing/2014/main" id="{ACCB3E9E-116D-F084-BFDD-9B614BF72811}"/>
              </a:ext>
            </a:extLst>
          </p:cNvPr>
          <p:cNvSpPr txBox="1"/>
          <p:nvPr/>
        </p:nvSpPr>
        <p:spPr>
          <a:xfrm>
            <a:off x="8798725" y="6179350"/>
            <a:ext cx="2738400" cy="321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r>
              <a:rPr lang="en-US" sz="1100">
                <a:solidFill>
                  <a:schemeClr val="dk1"/>
                </a:solidFill>
              </a:rPr>
              <a:t>Source: McKinsey Report</a:t>
            </a:r>
            <a:endParaRPr sz="1100">
              <a:solidFill>
                <a:schemeClr val="dk1"/>
              </a:solidFill>
            </a:endParaRPr>
          </a:p>
        </p:txBody>
      </p:sp>
      <p:sp>
        <p:nvSpPr>
          <p:cNvPr id="3" name="Footer Placeholder 2">
            <a:extLst>
              <a:ext uri="{FF2B5EF4-FFF2-40B4-BE49-F238E27FC236}">
                <a16:creationId xmlns:a16="http://schemas.microsoft.com/office/drawing/2014/main" id="{4AD2849B-05D0-CC36-80E9-51621B4A6C5E}"/>
              </a:ext>
            </a:extLst>
          </p:cNvPr>
          <p:cNvSpPr>
            <a:spLocks noGrp="1"/>
          </p:cNvSpPr>
          <p:nvPr>
            <p:ph type="ftr" sz="quarter" idx="11"/>
          </p:nvPr>
        </p:nvSpPr>
        <p:spPr/>
        <p:txBody>
          <a:bodyPr/>
          <a:lstStyle/>
          <a:p>
            <a:r>
              <a:rPr lang="en-US"/>
              <a:t>Navigating the Future of Learning </a:t>
            </a:r>
          </a:p>
        </p:txBody>
      </p:sp>
    </p:spTree>
    <p:extLst>
      <p:ext uri="{BB962C8B-B14F-4D97-AF65-F5344CB8AC3E}">
        <p14:creationId xmlns:p14="http://schemas.microsoft.com/office/powerpoint/2010/main" val="1368025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3A43AA-982B-6C51-EF8D-3386F4AC3E1E}"/>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F6B7D6C2-1415-9A4B-3344-E2A453406BFA}"/>
              </a:ext>
            </a:extLst>
          </p:cNvPr>
          <p:cNvSpPr/>
          <p:nvPr/>
        </p:nvSpPr>
        <p:spPr>
          <a:xfrm>
            <a:off x="0" y="1"/>
            <a:ext cx="1126638" cy="6858000"/>
          </a:xfrm>
          <a:prstGeom prst="rect">
            <a:avLst/>
          </a:prstGeom>
          <a:solidFill>
            <a:srgbClr val="D7C05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01569937-C534-B56C-BB1B-4D2C825DE7DA}"/>
              </a:ext>
            </a:extLst>
          </p:cNvPr>
          <p:cNvSpPr/>
          <p:nvPr/>
        </p:nvSpPr>
        <p:spPr>
          <a:xfrm>
            <a:off x="565288" y="0"/>
            <a:ext cx="549447" cy="6858000"/>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816E4777-00EB-72FD-E68E-EB7535F6EB64}"/>
              </a:ext>
            </a:extLst>
          </p:cNvPr>
          <p:cNvSpPr txBox="1"/>
          <p:nvPr/>
        </p:nvSpPr>
        <p:spPr>
          <a:xfrm>
            <a:off x="601006" y="42718"/>
            <a:ext cx="442291" cy="707886"/>
          </a:xfrm>
          <a:prstGeom prst="rect">
            <a:avLst/>
          </a:prstGeom>
          <a:noFill/>
        </p:spPr>
        <p:txBody>
          <a:bodyPr wrap="square" rtlCol="0">
            <a:spAutoFit/>
          </a:bodyPr>
          <a:lstStyle/>
          <a:p>
            <a:r>
              <a:rPr lang="el-GR" sz="4000" dirty="0">
                <a:solidFill>
                  <a:srgbClr val="D7C055"/>
                </a:solidFill>
              </a:rPr>
              <a:t>π</a:t>
            </a:r>
            <a:endParaRPr lang="en-US" sz="4000" dirty="0">
              <a:solidFill>
                <a:srgbClr val="D7C055"/>
              </a:solidFill>
            </a:endParaRPr>
          </a:p>
        </p:txBody>
      </p:sp>
      <p:pic>
        <p:nvPicPr>
          <p:cNvPr id="10" name="Picture 9" descr="A logo with lines in a black background&#10;&#10;Description automatically generated">
            <a:extLst>
              <a:ext uri="{FF2B5EF4-FFF2-40B4-BE49-F238E27FC236}">
                <a16:creationId xmlns:a16="http://schemas.microsoft.com/office/drawing/2014/main" id="{A051A648-857D-A919-2993-0041B57F7453}"/>
              </a:ext>
            </a:extLst>
          </p:cNvPr>
          <p:cNvPicPr>
            <a:picLocks noChangeAspect="1"/>
          </p:cNvPicPr>
          <p:nvPr/>
        </p:nvPicPr>
        <p:blipFill>
          <a:blip r:embed="rId3"/>
          <a:stretch>
            <a:fillRect/>
          </a:stretch>
        </p:blipFill>
        <p:spPr>
          <a:xfrm>
            <a:off x="11202642" y="-205416"/>
            <a:ext cx="1217233" cy="1205327"/>
          </a:xfrm>
          <a:prstGeom prst="rect">
            <a:avLst/>
          </a:prstGeom>
        </p:spPr>
      </p:pic>
      <p:sp>
        <p:nvSpPr>
          <p:cNvPr id="33" name="Footer Placeholder 32">
            <a:extLst>
              <a:ext uri="{FF2B5EF4-FFF2-40B4-BE49-F238E27FC236}">
                <a16:creationId xmlns:a16="http://schemas.microsoft.com/office/drawing/2014/main" id="{1869F021-5F25-7D4A-4F2A-64167528939B}"/>
              </a:ext>
            </a:extLst>
          </p:cNvPr>
          <p:cNvSpPr>
            <a:spLocks noGrp="1"/>
          </p:cNvSpPr>
          <p:nvPr>
            <p:ph type="ftr" sz="quarter" idx="11"/>
          </p:nvPr>
        </p:nvSpPr>
        <p:spPr/>
        <p:txBody>
          <a:bodyPr/>
          <a:lstStyle/>
          <a:p>
            <a:r>
              <a:rPr lang="en-US" dirty="0"/>
              <a:t>Navigating the Future of Learning​</a:t>
            </a:r>
          </a:p>
        </p:txBody>
      </p:sp>
      <p:sp>
        <p:nvSpPr>
          <p:cNvPr id="2" name="TextBox 1">
            <a:extLst>
              <a:ext uri="{FF2B5EF4-FFF2-40B4-BE49-F238E27FC236}">
                <a16:creationId xmlns:a16="http://schemas.microsoft.com/office/drawing/2014/main" id="{D77864BC-E924-2A1A-6755-7CD81FDCBBD0}"/>
              </a:ext>
            </a:extLst>
          </p:cNvPr>
          <p:cNvSpPr txBox="1"/>
          <p:nvPr/>
        </p:nvSpPr>
        <p:spPr>
          <a:xfrm>
            <a:off x="6078225" y="1617783"/>
            <a:ext cx="184731" cy="646331"/>
          </a:xfrm>
          <a:prstGeom prst="rect">
            <a:avLst/>
          </a:prstGeom>
          <a:noFill/>
        </p:spPr>
        <p:txBody>
          <a:bodyPr wrap="none" rtlCol="0">
            <a:spAutoFit/>
          </a:bodyPr>
          <a:lstStyle/>
          <a:p>
            <a:pPr algn="just"/>
            <a:endParaRPr lang="en-IN" b="0" i="0" dirty="0">
              <a:solidFill>
                <a:srgbClr val="091E42"/>
              </a:solidFill>
              <a:effectLst/>
              <a:latin typeface="freight-text-pro"/>
            </a:endParaRPr>
          </a:p>
          <a:p>
            <a:endParaRPr lang="en-US" dirty="0"/>
          </a:p>
        </p:txBody>
      </p:sp>
      <p:sp>
        <p:nvSpPr>
          <p:cNvPr id="3" name="TextBox 2">
            <a:extLst>
              <a:ext uri="{FF2B5EF4-FFF2-40B4-BE49-F238E27FC236}">
                <a16:creationId xmlns:a16="http://schemas.microsoft.com/office/drawing/2014/main" id="{D0EB3D5B-1627-5ADB-66D8-0AEE1E5ED66D}"/>
              </a:ext>
            </a:extLst>
          </p:cNvPr>
          <p:cNvSpPr txBox="1"/>
          <p:nvPr/>
        </p:nvSpPr>
        <p:spPr>
          <a:xfrm>
            <a:off x="1934308" y="445477"/>
            <a:ext cx="8323384" cy="1200329"/>
          </a:xfrm>
          <a:prstGeom prst="rect">
            <a:avLst/>
          </a:prstGeom>
          <a:noFill/>
        </p:spPr>
        <p:txBody>
          <a:bodyPr wrap="square" rtlCol="0">
            <a:spAutoFit/>
          </a:bodyPr>
          <a:lstStyle/>
          <a:p>
            <a:r>
              <a:rPr lang="en-IN" sz="3600" b="1" dirty="0">
                <a:effectLst/>
              </a:rPr>
              <a:t>Applying Prompt Engineering for </a:t>
            </a:r>
            <a:r>
              <a:rPr lang="en-IN" sz="3600" b="1" dirty="0">
                <a:solidFill>
                  <a:srgbClr val="FF0000"/>
                </a:solidFill>
                <a:effectLst/>
              </a:rPr>
              <a:t>Code-Related Tasks</a:t>
            </a:r>
            <a:r>
              <a:rPr lang="en-IN" sz="3600" dirty="0">
                <a:solidFill>
                  <a:srgbClr val="FF0000"/>
                </a:solidFill>
                <a:effectLst/>
              </a:rPr>
              <a:t> </a:t>
            </a:r>
            <a:r>
              <a:rPr lang="en-IN" sz="3600" dirty="0">
                <a:effectLst/>
              </a:rPr>
              <a:t>(</a:t>
            </a:r>
            <a:r>
              <a:rPr lang="en-IN" sz="3600" i="1" u="none" strike="noStrike" dirty="0">
                <a:solidFill>
                  <a:srgbClr val="374151"/>
                </a:solidFill>
                <a:effectLst/>
                <a:latin typeface="Söhne"/>
              </a:rPr>
              <a:t>high-level code outline</a:t>
            </a:r>
            <a:r>
              <a:rPr lang="en-IN" sz="3600" i="1" dirty="0">
                <a:effectLst/>
              </a:rPr>
              <a:t>)</a:t>
            </a:r>
            <a:endParaRPr lang="en-IN" sz="3600" dirty="0">
              <a:effectLst/>
            </a:endParaRPr>
          </a:p>
        </p:txBody>
      </p:sp>
      <p:pic>
        <p:nvPicPr>
          <p:cNvPr id="5" name="Picture 4" descr="A screenshot of a computer screen&#10;&#10;Description automatically generated">
            <a:extLst>
              <a:ext uri="{FF2B5EF4-FFF2-40B4-BE49-F238E27FC236}">
                <a16:creationId xmlns:a16="http://schemas.microsoft.com/office/drawing/2014/main" id="{79D186E5-FC90-B2B1-ACA9-D18E2F9F652E}"/>
              </a:ext>
            </a:extLst>
          </p:cNvPr>
          <p:cNvPicPr>
            <a:picLocks noChangeAspect="1"/>
          </p:cNvPicPr>
          <p:nvPr/>
        </p:nvPicPr>
        <p:blipFill>
          <a:blip r:embed="rId4"/>
          <a:stretch>
            <a:fillRect/>
          </a:stretch>
        </p:blipFill>
        <p:spPr>
          <a:xfrm>
            <a:off x="1431499" y="1594798"/>
            <a:ext cx="4262292" cy="4863071"/>
          </a:xfrm>
          <a:prstGeom prst="rect">
            <a:avLst/>
          </a:prstGeom>
        </p:spPr>
      </p:pic>
      <p:pic>
        <p:nvPicPr>
          <p:cNvPr id="11" name="Picture 10" descr="A screen shot of a computer program&#10;&#10;Description automatically generated">
            <a:extLst>
              <a:ext uri="{FF2B5EF4-FFF2-40B4-BE49-F238E27FC236}">
                <a16:creationId xmlns:a16="http://schemas.microsoft.com/office/drawing/2014/main" id="{E81BDF7B-8CDD-7AE6-0A1C-E459869069D1}"/>
              </a:ext>
            </a:extLst>
          </p:cNvPr>
          <p:cNvPicPr>
            <a:picLocks noChangeAspect="1"/>
          </p:cNvPicPr>
          <p:nvPr/>
        </p:nvPicPr>
        <p:blipFill>
          <a:blip r:embed="rId5"/>
          <a:stretch>
            <a:fillRect/>
          </a:stretch>
        </p:blipFill>
        <p:spPr>
          <a:xfrm>
            <a:off x="4587652" y="1888167"/>
            <a:ext cx="3565748" cy="1408607"/>
          </a:xfrm>
          <a:prstGeom prst="rect">
            <a:avLst/>
          </a:prstGeom>
        </p:spPr>
      </p:pic>
      <p:pic>
        <p:nvPicPr>
          <p:cNvPr id="14" name="Picture 13" descr="A screenshot of a computer program&#10;&#10;Description automatically generated">
            <a:extLst>
              <a:ext uri="{FF2B5EF4-FFF2-40B4-BE49-F238E27FC236}">
                <a16:creationId xmlns:a16="http://schemas.microsoft.com/office/drawing/2014/main" id="{C73BA318-AA45-7E26-095B-9ED7898E0A86}"/>
              </a:ext>
            </a:extLst>
          </p:cNvPr>
          <p:cNvPicPr>
            <a:picLocks noChangeAspect="1"/>
          </p:cNvPicPr>
          <p:nvPr/>
        </p:nvPicPr>
        <p:blipFill>
          <a:blip r:embed="rId6"/>
          <a:stretch>
            <a:fillRect/>
          </a:stretch>
        </p:blipFill>
        <p:spPr>
          <a:xfrm>
            <a:off x="7445208" y="1594798"/>
            <a:ext cx="4181504" cy="4883742"/>
          </a:xfrm>
          <a:prstGeom prst="rect">
            <a:avLst/>
          </a:prstGeom>
        </p:spPr>
      </p:pic>
    </p:spTree>
    <p:extLst>
      <p:ext uri="{BB962C8B-B14F-4D97-AF65-F5344CB8AC3E}">
        <p14:creationId xmlns:p14="http://schemas.microsoft.com/office/powerpoint/2010/main" val="234897652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6D031C-7247-A0FA-EED2-2E6645BCF918}"/>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874CCF30-A4B6-ADE2-1058-CF4AB1445FE7}"/>
              </a:ext>
            </a:extLst>
          </p:cNvPr>
          <p:cNvSpPr/>
          <p:nvPr/>
        </p:nvSpPr>
        <p:spPr>
          <a:xfrm>
            <a:off x="0" y="1"/>
            <a:ext cx="1126638" cy="6858000"/>
          </a:xfrm>
          <a:prstGeom prst="rect">
            <a:avLst/>
          </a:prstGeom>
          <a:solidFill>
            <a:srgbClr val="D7C05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059B0012-7B08-A57C-01F2-C18C1E8FCAE0}"/>
              </a:ext>
            </a:extLst>
          </p:cNvPr>
          <p:cNvSpPr/>
          <p:nvPr/>
        </p:nvSpPr>
        <p:spPr>
          <a:xfrm>
            <a:off x="565288" y="0"/>
            <a:ext cx="549447" cy="6858000"/>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4924651E-1CBB-9C2E-AB1B-FFE38A0B99B2}"/>
              </a:ext>
            </a:extLst>
          </p:cNvPr>
          <p:cNvSpPr txBox="1"/>
          <p:nvPr/>
        </p:nvSpPr>
        <p:spPr>
          <a:xfrm>
            <a:off x="601006" y="42718"/>
            <a:ext cx="442291" cy="707886"/>
          </a:xfrm>
          <a:prstGeom prst="rect">
            <a:avLst/>
          </a:prstGeom>
          <a:noFill/>
        </p:spPr>
        <p:txBody>
          <a:bodyPr wrap="square" rtlCol="0">
            <a:spAutoFit/>
          </a:bodyPr>
          <a:lstStyle/>
          <a:p>
            <a:r>
              <a:rPr lang="el-GR" sz="4000" dirty="0">
                <a:solidFill>
                  <a:srgbClr val="D7C055"/>
                </a:solidFill>
              </a:rPr>
              <a:t>π</a:t>
            </a:r>
            <a:endParaRPr lang="en-US" sz="4000" dirty="0">
              <a:solidFill>
                <a:srgbClr val="D7C055"/>
              </a:solidFill>
            </a:endParaRPr>
          </a:p>
        </p:txBody>
      </p:sp>
      <p:pic>
        <p:nvPicPr>
          <p:cNvPr id="10" name="Picture 9" descr="A logo with lines in a black background&#10;&#10;Description automatically generated">
            <a:extLst>
              <a:ext uri="{FF2B5EF4-FFF2-40B4-BE49-F238E27FC236}">
                <a16:creationId xmlns:a16="http://schemas.microsoft.com/office/drawing/2014/main" id="{499662C3-4521-352F-3378-E5D2ACC0A865}"/>
              </a:ext>
            </a:extLst>
          </p:cNvPr>
          <p:cNvPicPr>
            <a:picLocks noChangeAspect="1"/>
          </p:cNvPicPr>
          <p:nvPr/>
        </p:nvPicPr>
        <p:blipFill>
          <a:blip r:embed="rId3"/>
          <a:stretch>
            <a:fillRect/>
          </a:stretch>
        </p:blipFill>
        <p:spPr>
          <a:xfrm>
            <a:off x="11202642" y="-205416"/>
            <a:ext cx="1217233" cy="1205327"/>
          </a:xfrm>
          <a:prstGeom prst="rect">
            <a:avLst/>
          </a:prstGeom>
        </p:spPr>
      </p:pic>
      <p:sp>
        <p:nvSpPr>
          <p:cNvPr id="33" name="Footer Placeholder 32">
            <a:extLst>
              <a:ext uri="{FF2B5EF4-FFF2-40B4-BE49-F238E27FC236}">
                <a16:creationId xmlns:a16="http://schemas.microsoft.com/office/drawing/2014/main" id="{3E0983E6-D268-1C45-18BB-78E6C35BD0BB}"/>
              </a:ext>
            </a:extLst>
          </p:cNvPr>
          <p:cNvSpPr>
            <a:spLocks noGrp="1"/>
          </p:cNvSpPr>
          <p:nvPr>
            <p:ph type="ftr" sz="quarter" idx="11"/>
          </p:nvPr>
        </p:nvSpPr>
        <p:spPr/>
        <p:txBody>
          <a:bodyPr/>
          <a:lstStyle/>
          <a:p>
            <a:r>
              <a:rPr lang="en-US" dirty="0"/>
              <a:t>Navigating the Future of Learning​</a:t>
            </a:r>
          </a:p>
        </p:txBody>
      </p:sp>
      <p:sp>
        <p:nvSpPr>
          <p:cNvPr id="2" name="TextBox 1">
            <a:extLst>
              <a:ext uri="{FF2B5EF4-FFF2-40B4-BE49-F238E27FC236}">
                <a16:creationId xmlns:a16="http://schemas.microsoft.com/office/drawing/2014/main" id="{4592D07C-C3BE-2A22-0A3F-9E97CCD72431}"/>
              </a:ext>
            </a:extLst>
          </p:cNvPr>
          <p:cNvSpPr txBox="1"/>
          <p:nvPr/>
        </p:nvSpPr>
        <p:spPr>
          <a:xfrm>
            <a:off x="6078225" y="1617783"/>
            <a:ext cx="184731" cy="646331"/>
          </a:xfrm>
          <a:prstGeom prst="rect">
            <a:avLst/>
          </a:prstGeom>
          <a:noFill/>
        </p:spPr>
        <p:txBody>
          <a:bodyPr wrap="none" rtlCol="0">
            <a:spAutoFit/>
          </a:bodyPr>
          <a:lstStyle/>
          <a:p>
            <a:pPr algn="just"/>
            <a:endParaRPr lang="en-IN" b="0" i="0" dirty="0">
              <a:solidFill>
                <a:srgbClr val="091E42"/>
              </a:solidFill>
              <a:effectLst/>
              <a:latin typeface="freight-text-pro"/>
            </a:endParaRPr>
          </a:p>
          <a:p>
            <a:endParaRPr lang="en-US" dirty="0"/>
          </a:p>
        </p:txBody>
      </p:sp>
      <p:sp>
        <p:nvSpPr>
          <p:cNvPr id="3" name="TextBox 2">
            <a:extLst>
              <a:ext uri="{FF2B5EF4-FFF2-40B4-BE49-F238E27FC236}">
                <a16:creationId xmlns:a16="http://schemas.microsoft.com/office/drawing/2014/main" id="{52E55118-B7EC-92D3-03AB-CC3ABAF20448}"/>
              </a:ext>
            </a:extLst>
          </p:cNvPr>
          <p:cNvSpPr txBox="1"/>
          <p:nvPr/>
        </p:nvSpPr>
        <p:spPr>
          <a:xfrm>
            <a:off x="1934308" y="445477"/>
            <a:ext cx="5439508" cy="646331"/>
          </a:xfrm>
          <a:prstGeom prst="rect">
            <a:avLst/>
          </a:prstGeom>
          <a:noFill/>
        </p:spPr>
        <p:txBody>
          <a:bodyPr wrap="square" rtlCol="0">
            <a:spAutoFit/>
          </a:bodyPr>
          <a:lstStyle/>
          <a:p>
            <a:pPr algn="l"/>
            <a:r>
              <a:rPr lang="en-IN" sz="3600" b="1" i="0" dirty="0">
                <a:solidFill>
                  <a:srgbClr val="091E42"/>
                </a:solidFill>
                <a:effectLst/>
              </a:rPr>
              <a:t>Engineering a Good Prompt</a:t>
            </a:r>
          </a:p>
        </p:txBody>
      </p:sp>
      <p:sp>
        <p:nvSpPr>
          <p:cNvPr id="5" name="TextBox 4">
            <a:extLst>
              <a:ext uri="{FF2B5EF4-FFF2-40B4-BE49-F238E27FC236}">
                <a16:creationId xmlns:a16="http://schemas.microsoft.com/office/drawing/2014/main" id="{B3034491-09A4-022D-18AA-804F53B76F94}"/>
              </a:ext>
            </a:extLst>
          </p:cNvPr>
          <p:cNvSpPr txBox="1"/>
          <p:nvPr/>
        </p:nvSpPr>
        <p:spPr>
          <a:xfrm>
            <a:off x="1931166" y="2976077"/>
            <a:ext cx="4438212" cy="1477328"/>
          </a:xfrm>
          <a:prstGeom prst="rect">
            <a:avLst/>
          </a:prstGeom>
          <a:noFill/>
        </p:spPr>
        <p:txBody>
          <a:bodyPr wrap="square" rtlCol="0">
            <a:spAutoFit/>
          </a:bodyPr>
          <a:lstStyle/>
          <a:p>
            <a:pPr marL="457200" indent="-457200" algn="just">
              <a:buFont typeface="+mj-lt"/>
              <a:buAutoNum type="arabicPeriod"/>
            </a:pPr>
            <a:r>
              <a:rPr lang="en-IN" b="1" i="0" dirty="0">
                <a:solidFill>
                  <a:srgbClr val="091E42"/>
                </a:solidFill>
                <a:effectLst/>
              </a:rPr>
              <a:t>Chain-of-Thought prompting </a:t>
            </a:r>
            <a:r>
              <a:rPr lang="en-IN" i="1" dirty="0">
                <a:solidFill>
                  <a:srgbClr val="091E42"/>
                </a:solidFill>
                <a:effectLst/>
              </a:rPr>
              <a:t>(asking to approach step by step)</a:t>
            </a:r>
          </a:p>
          <a:p>
            <a:pPr marL="457200" indent="-457200" algn="just">
              <a:buFont typeface="+mj-lt"/>
              <a:buAutoNum type="arabicPeriod"/>
            </a:pPr>
            <a:endParaRPr lang="en-IN" i="1" dirty="0">
              <a:solidFill>
                <a:srgbClr val="091E42"/>
              </a:solidFill>
              <a:effectLst/>
            </a:endParaRPr>
          </a:p>
          <a:p>
            <a:pPr marL="457200" indent="-457200" algn="just">
              <a:buFont typeface="+mj-lt"/>
              <a:buAutoNum type="arabicPeriod"/>
            </a:pPr>
            <a:r>
              <a:rPr lang="en-IN" b="1" dirty="0">
                <a:solidFill>
                  <a:srgbClr val="091E42"/>
                </a:solidFill>
              </a:rPr>
              <a:t>Few-Shot prompting </a:t>
            </a:r>
            <a:r>
              <a:rPr lang="en-IN" i="1" dirty="0">
                <a:solidFill>
                  <a:srgbClr val="091E42"/>
                </a:solidFill>
              </a:rPr>
              <a:t>(provide relevant and exhaustive examples)</a:t>
            </a:r>
            <a:endParaRPr lang="en-IN" i="1" dirty="0">
              <a:solidFill>
                <a:srgbClr val="091E42"/>
              </a:solidFill>
              <a:effectLst/>
            </a:endParaRPr>
          </a:p>
        </p:txBody>
      </p:sp>
      <p:sp>
        <p:nvSpPr>
          <p:cNvPr id="13" name="TextBox 12">
            <a:extLst>
              <a:ext uri="{FF2B5EF4-FFF2-40B4-BE49-F238E27FC236}">
                <a16:creationId xmlns:a16="http://schemas.microsoft.com/office/drawing/2014/main" id="{CF243D60-1F1D-D99D-90DC-8EBD9A84EBAC}"/>
              </a:ext>
            </a:extLst>
          </p:cNvPr>
          <p:cNvSpPr txBox="1"/>
          <p:nvPr/>
        </p:nvSpPr>
        <p:spPr>
          <a:xfrm>
            <a:off x="1934308" y="1494673"/>
            <a:ext cx="5136318" cy="769441"/>
          </a:xfrm>
          <a:prstGeom prst="rect">
            <a:avLst/>
          </a:prstGeom>
          <a:noFill/>
        </p:spPr>
        <p:txBody>
          <a:bodyPr wrap="square" rtlCol="0">
            <a:spAutoFit/>
          </a:bodyPr>
          <a:lstStyle/>
          <a:p>
            <a:r>
              <a:rPr lang="en-US" sz="2400" b="1" dirty="0"/>
              <a:t>Prompting Principle – 2</a:t>
            </a:r>
          </a:p>
          <a:p>
            <a:r>
              <a:rPr lang="en-US" sz="2000" b="1" i="1" dirty="0">
                <a:solidFill>
                  <a:schemeClr val="accent6">
                    <a:lumMod val="75000"/>
                  </a:schemeClr>
                </a:solidFill>
              </a:rPr>
              <a:t>(Enhancing LLM Reasoning Capabilities)</a:t>
            </a:r>
          </a:p>
        </p:txBody>
      </p:sp>
      <p:pic>
        <p:nvPicPr>
          <p:cNvPr id="9" name="Picture 8" descr="A collage of images of different colors and shapes&#10;&#10;Description automatically generated">
            <a:extLst>
              <a:ext uri="{FF2B5EF4-FFF2-40B4-BE49-F238E27FC236}">
                <a16:creationId xmlns:a16="http://schemas.microsoft.com/office/drawing/2014/main" id="{3C24F819-17F5-A9F7-0882-1A1857980ADE}"/>
              </a:ext>
            </a:extLst>
          </p:cNvPr>
          <p:cNvPicPr>
            <a:picLocks noChangeAspect="1"/>
          </p:cNvPicPr>
          <p:nvPr/>
        </p:nvPicPr>
        <p:blipFill>
          <a:blip r:embed="rId4"/>
          <a:stretch>
            <a:fillRect/>
          </a:stretch>
        </p:blipFill>
        <p:spPr>
          <a:xfrm>
            <a:off x="6870046" y="1284579"/>
            <a:ext cx="3810523" cy="3810523"/>
          </a:xfrm>
          <a:prstGeom prst="rect">
            <a:avLst/>
          </a:prstGeom>
        </p:spPr>
      </p:pic>
    </p:spTree>
    <p:extLst>
      <p:ext uri="{BB962C8B-B14F-4D97-AF65-F5344CB8AC3E}">
        <p14:creationId xmlns:p14="http://schemas.microsoft.com/office/powerpoint/2010/main" val="303028831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A9E195-68EF-E946-8116-BD2DAA318440}"/>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B6B98104-8910-9ECF-F74D-4DD6B5C8F39B}"/>
              </a:ext>
            </a:extLst>
          </p:cNvPr>
          <p:cNvSpPr/>
          <p:nvPr/>
        </p:nvSpPr>
        <p:spPr>
          <a:xfrm>
            <a:off x="0" y="1"/>
            <a:ext cx="1126638" cy="6858000"/>
          </a:xfrm>
          <a:prstGeom prst="rect">
            <a:avLst/>
          </a:prstGeom>
          <a:solidFill>
            <a:srgbClr val="D7C05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9304D57A-FE49-65BE-DC08-7F66F17EC104}"/>
              </a:ext>
            </a:extLst>
          </p:cNvPr>
          <p:cNvSpPr/>
          <p:nvPr/>
        </p:nvSpPr>
        <p:spPr>
          <a:xfrm>
            <a:off x="565288" y="0"/>
            <a:ext cx="549447" cy="6858000"/>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20EE2448-E106-AB4A-6CD2-C510769FF709}"/>
              </a:ext>
            </a:extLst>
          </p:cNvPr>
          <p:cNvSpPr txBox="1"/>
          <p:nvPr/>
        </p:nvSpPr>
        <p:spPr>
          <a:xfrm>
            <a:off x="601006" y="42718"/>
            <a:ext cx="442291" cy="707886"/>
          </a:xfrm>
          <a:prstGeom prst="rect">
            <a:avLst/>
          </a:prstGeom>
          <a:noFill/>
        </p:spPr>
        <p:txBody>
          <a:bodyPr wrap="square" rtlCol="0">
            <a:spAutoFit/>
          </a:bodyPr>
          <a:lstStyle/>
          <a:p>
            <a:r>
              <a:rPr lang="el-GR" sz="4000" dirty="0">
                <a:solidFill>
                  <a:srgbClr val="D7C055"/>
                </a:solidFill>
              </a:rPr>
              <a:t>π</a:t>
            </a:r>
            <a:endParaRPr lang="en-US" sz="4000" dirty="0">
              <a:solidFill>
                <a:srgbClr val="D7C055"/>
              </a:solidFill>
            </a:endParaRPr>
          </a:p>
        </p:txBody>
      </p:sp>
      <p:pic>
        <p:nvPicPr>
          <p:cNvPr id="10" name="Picture 9" descr="A logo with lines in a black background&#10;&#10;Description automatically generated">
            <a:extLst>
              <a:ext uri="{FF2B5EF4-FFF2-40B4-BE49-F238E27FC236}">
                <a16:creationId xmlns:a16="http://schemas.microsoft.com/office/drawing/2014/main" id="{498EE362-4317-F90D-9A19-B7051227C338}"/>
              </a:ext>
            </a:extLst>
          </p:cNvPr>
          <p:cNvPicPr>
            <a:picLocks noChangeAspect="1"/>
          </p:cNvPicPr>
          <p:nvPr/>
        </p:nvPicPr>
        <p:blipFill>
          <a:blip r:embed="rId3"/>
          <a:stretch>
            <a:fillRect/>
          </a:stretch>
        </p:blipFill>
        <p:spPr>
          <a:xfrm>
            <a:off x="11202642" y="-205416"/>
            <a:ext cx="1217233" cy="1205327"/>
          </a:xfrm>
          <a:prstGeom prst="rect">
            <a:avLst/>
          </a:prstGeom>
        </p:spPr>
      </p:pic>
      <p:sp>
        <p:nvSpPr>
          <p:cNvPr id="33" name="Footer Placeholder 32">
            <a:extLst>
              <a:ext uri="{FF2B5EF4-FFF2-40B4-BE49-F238E27FC236}">
                <a16:creationId xmlns:a16="http://schemas.microsoft.com/office/drawing/2014/main" id="{535B575D-ED1B-7935-FB0A-AFF43F8A21FF}"/>
              </a:ext>
            </a:extLst>
          </p:cNvPr>
          <p:cNvSpPr>
            <a:spLocks noGrp="1"/>
          </p:cNvSpPr>
          <p:nvPr>
            <p:ph type="ftr" sz="quarter" idx="11"/>
          </p:nvPr>
        </p:nvSpPr>
        <p:spPr/>
        <p:txBody>
          <a:bodyPr/>
          <a:lstStyle/>
          <a:p>
            <a:r>
              <a:rPr lang="en-US" dirty="0"/>
              <a:t>Navigating the Future of Learning​</a:t>
            </a:r>
          </a:p>
        </p:txBody>
      </p:sp>
      <p:sp>
        <p:nvSpPr>
          <p:cNvPr id="2" name="TextBox 1">
            <a:extLst>
              <a:ext uri="{FF2B5EF4-FFF2-40B4-BE49-F238E27FC236}">
                <a16:creationId xmlns:a16="http://schemas.microsoft.com/office/drawing/2014/main" id="{E760AAE0-8CA0-39C5-FFC0-37D8D59E2FCD}"/>
              </a:ext>
            </a:extLst>
          </p:cNvPr>
          <p:cNvSpPr txBox="1"/>
          <p:nvPr/>
        </p:nvSpPr>
        <p:spPr>
          <a:xfrm>
            <a:off x="6078225" y="1617783"/>
            <a:ext cx="184731" cy="646331"/>
          </a:xfrm>
          <a:prstGeom prst="rect">
            <a:avLst/>
          </a:prstGeom>
          <a:noFill/>
        </p:spPr>
        <p:txBody>
          <a:bodyPr wrap="none" rtlCol="0">
            <a:spAutoFit/>
          </a:bodyPr>
          <a:lstStyle/>
          <a:p>
            <a:pPr algn="just"/>
            <a:endParaRPr lang="en-IN" b="0" i="0" dirty="0">
              <a:solidFill>
                <a:srgbClr val="091E42"/>
              </a:solidFill>
              <a:effectLst/>
              <a:latin typeface="freight-text-pro"/>
            </a:endParaRPr>
          </a:p>
          <a:p>
            <a:endParaRPr lang="en-US" dirty="0"/>
          </a:p>
        </p:txBody>
      </p:sp>
      <p:sp>
        <p:nvSpPr>
          <p:cNvPr id="3" name="TextBox 2">
            <a:extLst>
              <a:ext uri="{FF2B5EF4-FFF2-40B4-BE49-F238E27FC236}">
                <a16:creationId xmlns:a16="http://schemas.microsoft.com/office/drawing/2014/main" id="{149AF6E2-9994-BB71-6C32-008809459A2B}"/>
              </a:ext>
            </a:extLst>
          </p:cNvPr>
          <p:cNvSpPr txBox="1"/>
          <p:nvPr/>
        </p:nvSpPr>
        <p:spPr>
          <a:xfrm>
            <a:off x="1934307" y="445477"/>
            <a:ext cx="6094325" cy="646331"/>
          </a:xfrm>
          <a:prstGeom prst="rect">
            <a:avLst/>
          </a:prstGeom>
          <a:noFill/>
        </p:spPr>
        <p:txBody>
          <a:bodyPr wrap="square" rtlCol="0">
            <a:spAutoFit/>
          </a:bodyPr>
          <a:lstStyle/>
          <a:p>
            <a:pPr algn="l"/>
            <a:r>
              <a:rPr lang="en-IN" sz="3600" b="1" i="0" dirty="0">
                <a:solidFill>
                  <a:srgbClr val="091E42"/>
                </a:solidFill>
                <a:effectLst/>
                <a:latin typeface="freight-text-pro"/>
              </a:rPr>
              <a:t>Chain-of-Thought prompting</a:t>
            </a:r>
            <a:endParaRPr lang="en-IN" sz="3600" b="1" i="0" dirty="0">
              <a:solidFill>
                <a:srgbClr val="091E42"/>
              </a:solidFill>
              <a:effectLst/>
              <a:latin typeface="circular"/>
            </a:endParaRPr>
          </a:p>
        </p:txBody>
      </p:sp>
      <p:sp>
        <p:nvSpPr>
          <p:cNvPr id="4" name="TextBox 3">
            <a:extLst>
              <a:ext uri="{FF2B5EF4-FFF2-40B4-BE49-F238E27FC236}">
                <a16:creationId xmlns:a16="http://schemas.microsoft.com/office/drawing/2014/main" id="{735A12A6-4AFA-B0C1-8086-264A9FF459AA}"/>
              </a:ext>
            </a:extLst>
          </p:cNvPr>
          <p:cNvSpPr txBox="1"/>
          <p:nvPr/>
        </p:nvSpPr>
        <p:spPr>
          <a:xfrm>
            <a:off x="2127779" y="4011428"/>
            <a:ext cx="7445363" cy="1384995"/>
          </a:xfrm>
          <a:prstGeom prst="rect">
            <a:avLst/>
          </a:prstGeom>
          <a:noFill/>
        </p:spPr>
        <p:txBody>
          <a:bodyPr wrap="square" rtlCol="0">
            <a:spAutoFit/>
          </a:bodyPr>
          <a:lstStyle/>
          <a:p>
            <a:pPr algn="l"/>
            <a:r>
              <a:rPr lang="en-IN" sz="1400" b="1" i="0" u="none" strike="noStrike" dirty="0">
                <a:effectLst/>
              </a:rPr>
              <a:t>Key Characteristics:</a:t>
            </a:r>
          </a:p>
          <a:p>
            <a:pPr algn="l">
              <a:buFont typeface="+mj-lt"/>
              <a:buAutoNum type="arabicPeriod"/>
            </a:pPr>
            <a:r>
              <a:rPr lang="en-IN" sz="1400" b="1" i="0" u="none" strike="noStrike" dirty="0">
                <a:solidFill>
                  <a:srgbClr val="374151"/>
                </a:solidFill>
                <a:effectLst/>
              </a:rPr>
              <a:t> Explicit Reasoning:</a:t>
            </a:r>
            <a:r>
              <a:rPr lang="en-IN" sz="1400" b="0" i="0" u="none" strike="noStrike" dirty="0">
                <a:solidFill>
                  <a:srgbClr val="374151"/>
                </a:solidFill>
                <a:effectLst/>
              </a:rPr>
              <a:t> The prompt includes the problem and a step-by-step breakdown of how one might logically solve it.</a:t>
            </a:r>
          </a:p>
          <a:p>
            <a:pPr algn="l">
              <a:buFont typeface="+mj-lt"/>
              <a:buAutoNum type="arabicPeriod"/>
            </a:pPr>
            <a:r>
              <a:rPr lang="en-IN" sz="1400" b="1" i="0" u="none" strike="noStrike" dirty="0">
                <a:solidFill>
                  <a:srgbClr val="374151"/>
                </a:solidFill>
                <a:effectLst/>
              </a:rPr>
              <a:t> Clarity and Detail:</a:t>
            </a:r>
            <a:r>
              <a:rPr lang="en-IN" sz="1400" b="0" i="0" u="none" strike="noStrike" dirty="0">
                <a:solidFill>
                  <a:srgbClr val="374151"/>
                </a:solidFill>
                <a:effectLst/>
              </a:rPr>
              <a:t> The reasoning steps are clear and detailed and follow a logical sequence.</a:t>
            </a:r>
          </a:p>
          <a:p>
            <a:pPr algn="l">
              <a:buFont typeface="+mj-lt"/>
              <a:buAutoNum type="arabicPeriod"/>
            </a:pPr>
            <a:r>
              <a:rPr lang="en-IN" sz="1400" b="1" i="0" u="none" strike="noStrike" dirty="0">
                <a:solidFill>
                  <a:srgbClr val="374151"/>
                </a:solidFill>
                <a:effectLst/>
              </a:rPr>
              <a:t> Emulation of Human Problem-Solving:</a:t>
            </a:r>
            <a:r>
              <a:rPr lang="en-IN" sz="1400" b="0" i="0" u="none" strike="noStrike" dirty="0">
                <a:solidFill>
                  <a:srgbClr val="374151"/>
                </a:solidFill>
                <a:effectLst/>
              </a:rPr>
              <a:t> The model is guided to emulate how a human might approach the problem, considering various aspects and possibilities.</a:t>
            </a:r>
          </a:p>
        </p:txBody>
      </p:sp>
      <p:pic>
        <p:nvPicPr>
          <p:cNvPr id="17" name="Picture 16" descr="A robot thinking with gears&#10;&#10;Description automatically generated">
            <a:extLst>
              <a:ext uri="{FF2B5EF4-FFF2-40B4-BE49-F238E27FC236}">
                <a16:creationId xmlns:a16="http://schemas.microsoft.com/office/drawing/2014/main" id="{ED6DCC79-5104-4EDC-B63C-C401C6AD077A}"/>
              </a:ext>
            </a:extLst>
          </p:cNvPr>
          <p:cNvPicPr>
            <a:picLocks noChangeAspect="1"/>
          </p:cNvPicPr>
          <p:nvPr/>
        </p:nvPicPr>
        <p:blipFill>
          <a:blip r:embed="rId4"/>
          <a:stretch>
            <a:fillRect/>
          </a:stretch>
        </p:blipFill>
        <p:spPr>
          <a:xfrm>
            <a:off x="7746680" y="657855"/>
            <a:ext cx="3150574" cy="3150574"/>
          </a:xfrm>
          <a:prstGeom prst="rect">
            <a:avLst/>
          </a:prstGeom>
        </p:spPr>
      </p:pic>
      <p:sp>
        <p:nvSpPr>
          <p:cNvPr id="18" name="TextBox 17">
            <a:extLst>
              <a:ext uri="{FF2B5EF4-FFF2-40B4-BE49-F238E27FC236}">
                <a16:creationId xmlns:a16="http://schemas.microsoft.com/office/drawing/2014/main" id="{69ED7BC6-60BB-8941-AC6C-981C193306E4}"/>
              </a:ext>
            </a:extLst>
          </p:cNvPr>
          <p:cNvSpPr txBox="1"/>
          <p:nvPr/>
        </p:nvSpPr>
        <p:spPr>
          <a:xfrm>
            <a:off x="2127779" y="1251756"/>
            <a:ext cx="3993823" cy="1600438"/>
          </a:xfrm>
          <a:prstGeom prst="rect">
            <a:avLst/>
          </a:prstGeom>
          <a:noFill/>
        </p:spPr>
        <p:txBody>
          <a:bodyPr wrap="square" rtlCol="0">
            <a:spAutoFit/>
          </a:bodyPr>
          <a:lstStyle/>
          <a:p>
            <a:r>
              <a:rPr lang="en-IN" sz="1400" b="0" i="0" u="none" strike="noStrike" dirty="0">
                <a:solidFill>
                  <a:srgbClr val="374151"/>
                </a:solidFill>
                <a:effectLst/>
              </a:rPr>
              <a:t>Chain-of-thought prompting is a technique used in AI language models like GPT-3 and GPT-4 </a:t>
            </a:r>
            <a:r>
              <a:rPr lang="en-IN" sz="1400" b="1" i="0" u="none" strike="noStrike" dirty="0">
                <a:solidFill>
                  <a:srgbClr val="374151"/>
                </a:solidFill>
                <a:effectLst/>
              </a:rPr>
              <a:t>to improve performance on reasoning tasks</a:t>
            </a:r>
            <a:r>
              <a:rPr lang="en-IN" sz="1400" b="0" i="0" u="none" strike="noStrike" dirty="0">
                <a:solidFill>
                  <a:srgbClr val="374151"/>
                </a:solidFill>
                <a:effectLst/>
              </a:rPr>
              <a:t>. This approach involves prompting the model to generate intermediate steps or reasoning processes while solving a problem rather than directly aiming for the final answer.</a:t>
            </a:r>
          </a:p>
        </p:txBody>
      </p:sp>
    </p:spTree>
    <p:extLst>
      <p:ext uri="{BB962C8B-B14F-4D97-AF65-F5344CB8AC3E}">
        <p14:creationId xmlns:p14="http://schemas.microsoft.com/office/powerpoint/2010/main" val="147203145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8D3294-F5BE-D6AA-CB35-6AC4DAB1FCCE}"/>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88E0BD3B-C014-959C-8462-95596C897259}"/>
              </a:ext>
            </a:extLst>
          </p:cNvPr>
          <p:cNvSpPr/>
          <p:nvPr/>
        </p:nvSpPr>
        <p:spPr>
          <a:xfrm>
            <a:off x="0" y="1"/>
            <a:ext cx="1126638" cy="6858000"/>
          </a:xfrm>
          <a:prstGeom prst="rect">
            <a:avLst/>
          </a:prstGeom>
          <a:solidFill>
            <a:srgbClr val="D7C05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252B885C-E50D-A94E-EF1C-2873D09C86BC}"/>
              </a:ext>
            </a:extLst>
          </p:cNvPr>
          <p:cNvSpPr/>
          <p:nvPr/>
        </p:nvSpPr>
        <p:spPr>
          <a:xfrm>
            <a:off x="565288" y="0"/>
            <a:ext cx="549447" cy="6858000"/>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B2AD8D25-FE36-355E-1EC1-1CA18CF5682A}"/>
              </a:ext>
            </a:extLst>
          </p:cNvPr>
          <p:cNvSpPr txBox="1"/>
          <p:nvPr/>
        </p:nvSpPr>
        <p:spPr>
          <a:xfrm>
            <a:off x="601006" y="42718"/>
            <a:ext cx="442291" cy="707886"/>
          </a:xfrm>
          <a:prstGeom prst="rect">
            <a:avLst/>
          </a:prstGeom>
          <a:noFill/>
        </p:spPr>
        <p:txBody>
          <a:bodyPr wrap="square" rtlCol="0">
            <a:spAutoFit/>
          </a:bodyPr>
          <a:lstStyle/>
          <a:p>
            <a:r>
              <a:rPr lang="el-GR" sz="4000" dirty="0">
                <a:solidFill>
                  <a:srgbClr val="D7C055"/>
                </a:solidFill>
              </a:rPr>
              <a:t>π</a:t>
            </a:r>
            <a:endParaRPr lang="en-US" sz="4000" dirty="0">
              <a:solidFill>
                <a:srgbClr val="D7C055"/>
              </a:solidFill>
            </a:endParaRPr>
          </a:p>
        </p:txBody>
      </p:sp>
      <p:pic>
        <p:nvPicPr>
          <p:cNvPr id="10" name="Picture 9" descr="A logo with lines in a black background&#10;&#10;Description automatically generated">
            <a:extLst>
              <a:ext uri="{FF2B5EF4-FFF2-40B4-BE49-F238E27FC236}">
                <a16:creationId xmlns:a16="http://schemas.microsoft.com/office/drawing/2014/main" id="{4C2F1239-8E31-CC71-5AD5-F82ECD807EF6}"/>
              </a:ext>
            </a:extLst>
          </p:cNvPr>
          <p:cNvPicPr>
            <a:picLocks noChangeAspect="1"/>
          </p:cNvPicPr>
          <p:nvPr/>
        </p:nvPicPr>
        <p:blipFill>
          <a:blip r:embed="rId3"/>
          <a:stretch>
            <a:fillRect/>
          </a:stretch>
        </p:blipFill>
        <p:spPr>
          <a:xfrm>
            <a:off x="11202642" y="-205416"/>
            <a:ext cx="1217233" cy="1205327"/>
          </a:xfrm>
          <a:prstGeom prst="rect">
            <a:avLst/>
          </a:prstGeom>
        </p:spPr>
      </p:pic>
      <p:sp>
        <p:nvSpPr>
          <p:cNvPr id="33" name="Footer Placeholder 32">
            <a:extLst>
              <a:ext uri="{FF2B5EF4-FFF2-40B4-BE49-F238E27FC236}">
                <a16:creationId xmlns:a16="http://schemas.microsoft.com/office/drawing/2014/main" id="{C130CF31-A867-F0E6-722A-F834E0889B54}"/>
              </a:ext>
            </a:extLst>
          </p:cNvPr>
          <p:cNvSpPr>
            <a:spLocks noGrp="1"/>
          </p:cNvSpPr>
          <p:nvPr>
            <p:ph type="ftr" sz="quarter" idx="11"/>
          </p:nvPr>
        </p:nvSpPr>
        <p:spPr/>
        <p:txBody>
          <a:bodyPr/>
          <a:lstStyle/>
          <a:p>
            <a:r>
              <a:rPr lang="en-US" dirty="0"/>
              <a:t>Navigating the Future of Learning​</a:t>
            </a:r>
          </a:p>
        </p:txBody>
      </p:sp>
      <p:sp>
        <p:nvSpPr>
          <p:cNvPr id="2" name="TextBox 1">
            <a:extLst>
              <a:ext uri="{FF2B5EF4-FFF2-40B4-BE49-F238E27FC236}">
                <a16:creationId xmlns:a16="http://schemas.microsoft.com/office/drawing/2014/main" id="{9355BF7D-FB59-01E2-9AED-665FC7683EC4}"/>
              </a:ext>
            </a:extLst>
          </p:cNvPr>
          <p:cNvSpPr txBox="1"/>
          <p:nvPr/>
        </p:nvSpPr>
        <p:spPr>
          <a:xfrm>
            <a:off x="6078225" y="1617783"/>
            <a:ext cx="184731" cy="646331"/>
          </a:xfrm>
          <a:prstGeom prst="rect">
            <a:avLst/>
          </a:prstGeom>
          <a:noFill/>
        </p:spPr>
        <p:txBody>
          <a:bodyPr wrap="none" rtlCol="0">
            <a:spAutoFit/>
          </a:bodyPr>
          <a:lstStyle/>
          <a:p>
            <a:pPr algn="just"/>
            <a:endParaRPr lang="en-IN" b="0" i="0" dirty="0">
              <a:solidFill>
                <a:srgbClr val="091E42"/>
              </a:solidFill>
              <a:effectLst/>
              <a:latin typeface="freight-text-pro"/>
            </a:endParaRPr>
          </a:p>
          <a:p>
            <a:endParaRPr lang="en-US" dirty="0"/>
          </a:p>
        </p:txBody>
      </p:sp>
      <p:sp>
        <p:nvSpPr>
          <p:cNvPr id="3" name="TextBox 2">
            <a:extLst>
              <a:ext uri="{FF2B5EF4-FFF2-40B4-BE49-F238E27FC236}">
                <a16:creationId xmlns:a16="http://schemas.microsoft.com/office/drawing/2014/main" id="{1D542EAB-CD61-F629-894A-D7E242FE46E8}"/>
              </a:ext>
            </a:extLst>
          </p:cNvPr>
          <p:cNvSpPr txBox="1"/>
          <p:nvPr/>
        </p:nvSpPr>
        <p:spPr>
          <a:xfrm>
            <a:off x="1934308" y="445477"/>
            <a:ext cx="8857622" cy="646331"/>
          </a:xfrm>
          <a:prstGeom prst="rect">
            <a:avLst/>
          </a:prstGeom>
          <a:noFill/>
        </p:spPr>
        <p:txBody>
          <a:bodyPr wrap="square" rtlCol="0">
            <a:spAutoFit/>
          </a:bodyPr>
          <a:lstStyle/>
          <a:p>
            <a:pPr algn="l"/>
            <a:r>
              <a:rPr lang="en-IN" sz="3600" b="1" i="0" dirty="0">
                <a:solidFill>
                  <a:srgbClr val="091E42"/>
                </a:solidFill>
                <a:effectLst/>
                <a:latin typeface="freight-text-pro"/>
              </a:rPr>
              <a:t>Chain-of-Thought prompting Examples</a:t>
            </a:r>
            <a:endParaRPr lang="en-IN" sz="3600" b="1" i="0" dirty="0">
              <a:solidFill>
                <a:srgbClr val="091E42"/>
              </a:solidFill>
              <a:effectLst/>
              <a:latin typeface="circular"/>
            </a:endParaRPr>
          </a:p>
        </p:txBody>
      </p:sp>
      <p:sp>
        <p:nvSpPr>
          <p:cNvPr id="5" name="TextBox 4">
            <a:extLst>
              <a:ext uri="{FF2B5EF4-FFF2-40B4-BE49-F238E27FC236}">
                <a16:creationId xmlns:a16="http://schemas.microsoft.com/office/drawing/2014/main" id="{D83C670C-DE6C-BAC8-BDDC-17420891E7C5}"/>
              </a:ext>
            </a:extLst>
          </p:cNvPr>
          <p:cNvSpPr txBox="1"/>
          <p:nvPr/>
        </p:nvSpPr>
        <p:spPr>
          <a:xfrm>
            <a:off x="1680023" y="3904096"/>
            <a:ext cx="6932219" cy="1600438"/>
          </a:xfrm>
          <a:prstGeom prst="rect">
            <a:avLst/>
          </a:prstGeom>
          <a:noFill/>
        </p:spPr>
        <p:txBody>
          <a:bodyPr wrap="none" rtlCol="0">
            <a:spAutoFit/>
          </a:bodyPr>
          <a:lstStyle/>
          <a:p>
            <a:pPr algn="l"/>
            <a:r>
              <a:rPr lang="en-IN" sz="1400" b="1" i="0" u="none" strike="noStrike" dirty="0">
                <a:solidFill>
                  <a:srgbClr val="374151"/>
                </a:solidFill>
                <a:effectLst/>
              </a:rPr>
              <a:t>Prompt:</a:t>
            </a:r>
            <a:r>
              <a:rPr lang="en-IN" sz="1400" b="0" i="0" u="none" strike="noStrike" dirty="0">
                <a:solidFill>
                  <a:srgbClr val="374151"/>
                </a:solidFill>
                <a:effectLst/>
              </a:rPr>
              <a:t> If there are 5 apples and you take away 3, how many do you have?</a:t>
            </a:r>
          </a:p>
          <a:p>
            <a:pPr algn="l"/>
            <a:r>
              <a:rPr lang="en-IN" sz="1400" b="1" i="0" u="none" strike="noStrike" dirty="0">
                <a:solidFill>
                  <a:srgbClr val="374151"/>
                </a:solidFill>
                <a:effectLst/>
              </a:rPr>
              <a:t>Chain-of-Thought:</a:t>
            </a:r>
            <a:endParaRPr lang="en-IN" sz="1400" b="0" i="0" u="none" strike="noStrike" dirty="0">
              <a:solidFill>
                <a:srgbClr val="374151"/>
              </a:solidFill>
              <a:effectLst/>
            </a:endParaRPr>
          </a:p>
          <a:p>
            <a:pPr algn="l">
              <a:buFont typeface="+mj-lt"/>
              <a:buAutoNum type="arabicPeriod"/>
            </a:pPr>
            <a:r>
              <a:rPr lang="en-IN" sz="1400" b="0" i="0" u="none" strike="noStrike" dirty="0">
                <a:solidFill>
                  <a:srgbClr val="374151"/>
                </a:solidFill>
                <a:effectLst/>
              </a:rPr>
              <a:t>You start with 5 apples.</a:t>
            </a:r>
          </a:p>
          <a:p>
            <a:pPr algn="l">
              <a:buFont typeface="+mj-lt"/>
              <a:buAutoNum type="arabicPeriod"/>
            </a:pPr>
            <a:r>
              <a:rPr lang="en-IN" sz="1400" b="0" i="0" u="none" strike="noStrike" dirty="0">
                <a:solidFill>
                  <a:srgbClr val="374151"/>
                </a:solidFill>
                <a:effectLst/>
              </a:rPr>
              <a:t>The phrase 'take away 3' means you are taking 3 apples.</a:t>
            </a:r>
          </a:p>
          <a:p>
            <a:pPr algn="l">
              <a:buFont typeface="+mj-lt"/>
              <a:buAutoNum type="arabicPeriod"/>
            </a:pPr>
            <a:r>
              <a:rPr lang="en-IN" sz="1400" b="0" i="0" u="none" strike="noStrike" dirty="0">
                <a:solidFill>
                  <a:srgbClr val="374151"/>
                </a:solidFill>
                <a:effectLst/>
              </a:rPr>
              <a:t>So, you now have 3 apples in your possession.</a:t>
            </a:r>
          </a:p>
          <a:p>
            <a:pPr algn="l">
              <a:buFont typeface="+mj-lt"/>
              <a:buAutoNum type="arabicPeriod"/>
            </a:pPr>
            <a:r>
              <a:rPr lang="en-IN" sz="1400" b="0" i="0" u="none" strike="noStrike" dirty="0">
                <a:solidFill>
                  <a:srgbClr val="374151"/>
                </a:solidFill>
                <a:effectLst/>
              </a:rPr>
              <a:t>It’s not about how many apples are left in the original place but how many you have taken.</a:t>
            </a:r>
          </a:p>
          <a:p>
            <a:pPr algn="l">
              <a:buFont typeface="+mj-lt"/>
              <a:buAutoNum type="arabicPeriod"/>
            </a:pPr>
            <a:r>
              <a:rPr lang="en-IN" sz="1400" b="0" i="0" u="none" strike="noStrike" dirty="0">
                <a:solidFill>
                  <a:srgbClr val="374151"/>
                </a:solidFill>
                <a:effectLst/>
              </a:rPr>
              <a:t>Therefore, you have 3 apples.</a:t>
            </a:r>
          </a:p>
        </p:txBody>
      </p:sp>
      <p:sp>
        <p:nvSpPr>
          <p:cNvPr id="9" name="TextBox 8">
            <a:extLst>
              <a:ext uri="{FF2B5EF4-FFF2-40B4-BE49-F238E27FC236}">
                <a16:creationId xmlns:a16="http://schemas.microsoft.com/office/drawing/2014/main" id="{95499D91-A45F-5A6E-BB8F-DAAAD7DE1B5E}"/>
              </a:ext>
            </a:extLst>
          </p:cNvPr>
          <p:cNvSpPr txBox="1"/>
          <p:nvPr/>
        </p:nvSpPr>
        <p:spPr>
          <a:xfrm>
            <a:off x="1441878" y="1993126"/>
            <a:ext cx="9675293" cy="1384995"/>
          </a:xfrm>
          <a:prstGeom prst="rect">
            <a:avLst/>
          </a:prstGeom>
          <a:noFill/>
        </p:spPr>
        <p:txBody>
          <a:bodyPr wrap="square" rtlCol="0">
            <a:spAutoFit/>
          </a:bodyPr>
          <a:lstStyle/>
          <a:p>
            <a:pPr algn="l"/>
            <a:r>
              <a:rPr lang="en-IN" sz="1400" b="1" i="0" u="none" strike="noStrike" dirty="0">
                <a:solidFill>
                  <a:srgbClr val="374151"/>
                </a:solidFill>
                <a:effectLst/>
              </a:rPr>
              <a:t>Mathematical Problem:</a:t>
            </a:r>
            <a:endParaRPr lang="en-IN" sz="1400" b="0" i="0" u="none" strike="noStrike" dirty="0">
              <a:solidFill>
                <a:srgbClr val="374151"/>
              </a:solidFill>
              <a:effectLst/>
            </a:endParaRPr>
          </a:p>
          <a:p>
            <a:pPr marL="742950" lvl="1" indent="-285750" algn="l">
              <a:buFont typeface="+mj-lt"/>
              <a:buAutoNum type="arabicPeriod"/>
            </a:pPr>
            <a:r>
              <a:rPr lang="en-IN" sz="1400" b="1" i="0" u="none" strike="noStrike" dirty="0">
                <a:solidFill>
                  <a:srgbClr val="374151"/>
                </a:solidFill>
                <a:effectLst/>
              </a:rPr>
              <a:t>Standard Prompt:</a:t>
            </a:r>
            <a:r>
              <a:rPr lang="en-IN" sz="1400" b="0" i="0" u="none" strike="noStrike" dirty="0">
                <a:solidFill>
                  <a:srgbClr val="374151"/>
                </a:solidFill>
                <a:effectLst/>
              </a:rPr>
              <a:t> "What is 35% of 240?"</a:t>
            </a:r>
          </a:p>
          <a:p>
            <a:pPr marL="742950" lvl="1" indent="-285750" algn="l">
              <a:buFont typeface="+mj-lt"/>
              <a:buAutoNum type="arabicPeriod"/>
            </a:pPr>
            <a:r>
              <a:rPr lang="en-IN" sz="1400" b="1" i="0" u="none" strike="noStrike" dirty="0">
                <a:solidFill>
                  <a:srgbClr val="374151"/>
                </a:solidFill>
                <a:effectLst/>
              </a:rPr>
              <a:t>Chain-of-Thought Prompt:</a:t>
            </a:r>
            <a:r>
              <a:rPr lang="en-IN" sz="1400" b="0" i="0" u="none" strike="noStrike" dirty="0">
                <a:solidFill>
                  <a:srgbClr val="374151"/>
                </a:solidFill>
                <a:effectLst/>
              </a:rPr>
              <a:t> "To find 35% of 240, first calculate 10% of 240, which is 240 divided by 10. Then, multiply this by 3 to get 30%. After that, find 5% of 240 by halving the value of 10%. Finally, add these values together to get 35%."</a:t>
            </a:r>
          </a:p>
          <a:p>
            <a:pPr marL="742950" lvl="1" indent="-285750" algn="l">
              <a:buFont typeface="+mj-lt"/>
              <a:buAutoNum type="arabicPeriod"/>
            </a:pPr>
            <a:r>
              <a:rPr lang="en-IN" sz="1400" b="1" i="0" u="none" strike="noStrike" dirty="0">
                <a:solidFill>
                  <a:srgbClr val="374151"/>
                </a:solidFill>
                <a:effectLst/>
              </a:rPr>
              <a:t>Model's Response:</a:t>
            </a:r>
            <a:r>
              <a:rPr lang="en-IN" sz="1400" b="0" i="0" u="none" strike="noStrike" dirty="0">
                <a:solidFill>
                  <a:srgbClr val="374151"/>
                </a:solidFill>
                <a:effectLst/>
              </a:rPr>
              <a:t> "10% of 240 is 24. So, 30% is 24 x 3 = 72. 5% of 240, which is half of 10%, is 12. Therefore, 35% of 240 is 72 + 12 = 84."</a:t>
            </a:r>
          </a:p>
        </p:txBody>
      </p:sp>
      <p:sp>
        <p:nvSpPr>
          <p:cNvPr id="4" name="Rounded Rectangle 3">
            <a:extLst>
              <a:ext uri="{FF2B5EF4-FFF2-40B4-BE49-F238E27FC236}">
                <a16:creationId xmlns:a16="http://schemas.microsoft.com/office/drawing/2014/main" id="{F92D5DAF-1176-F46C-E4A0-93A4F2259811}"/>
              </a:ext>
            </a:extLst>
          </p:cNvPr>
          <p:cNvSpPr/>
          <p:nvPr/>
        </p:nvSpPr>
        <p:spPr>
          <a:xfrm>
            <a:off x="1356408" y="1617783"/>
            <a:ext cx="9846234" cy="4029339"/>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3462742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03798A-8C7A-2E1B-8F0F-6C6859D91FC5}"/>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F664EE73-7EB8-36FE-FC73-544D9C807622}"/>
              </a:ext>
            </a:extLst>
          </p:cNvPr>
          <p:cNvSpPr/>
          <p:nvPr/>
        </p:nvSpPr>
        <p:spPr>
          <a:xfrm>
            <a:off x="0" y="1"/>
            <a:ext cx="1126638" cy="6858000"/>
          </a:xfrm>
          <a:prstGeom prst="rect">
            <a:avLst/>
          </a:prstGeom>
          <a:solidFill>
            <a:srgbClr val="D7C05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422B59C7-7036-A2CE-9469-87469FB629A0}"/>
              </a:ext>
            </a:extLst>
          </p:cNvPr>
          <p:cNvSpPr/>
          <p:nvPr/>
        </p:nvSpPr>
        <p:spPr>
          <a:xfrm>
            <a:off x="565288" y="0"/>
            <a:ext cx="549447" cy="6858000"/>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1DA1992A-5686-9C70-773F-0E3D16568D85}"/>
              </a:ext>
            </a:extLst>
          </p:cNvPr>
          <p:cNvSpPr txBox="1"/>
          <p:nvPr/>
        </p:nvSpPr>
        <p:spPr>
          <a:xfrm>
            <a:off x="601006" y="42718"/>
            <a:ext cx="442291" cy="707886"/>
          </a:xfrm>
          <a:prstGeom prst="rect">
            <a:avLst/>
          </a:prstGeom>
          <a:noFill/>
        </p:spPr>
        <p:txBody>
          <a:bodyPr wrap="square" rtlCol="0">
            <a:spAutoFit/>
          </a:bodyPr>
          <a:lstStyle/>
          <a:p>
            <a:r>
              <a:rPr lang="el-GR" sz="4000" dirty="0">
                <a:solidFill>
                  <a:srgbClr val="D7C055"/>
                </a:solidFill>
              </a:rPr>
              <a:t>π</a:t>
            </a:r>
            <a:endParaRPr lang="en-US" sz="4000" dirty="0">
              <a:solidFill>
                <a:srgbClr val="D7C055"/>
              </a:solidFill>
            </a:endParaRPr>
          </a:p>
        </p:txBody>
      </p:sp>
      <p:pic>
        <p:nvPicPr>
          <p:cNvPr id="10" name="Picture 9" descr="A logo with lines in a black background&#10;&#10;Description automatically generated">
            <a:extLst>
              <a:ext uri="{FF2B5EF4-FFF2-40B4-BE49-F238E27FC236}">
                <a16:creationId xmlns:a16="http://schemas.microsoft.com/office/drawing/2014/main" id="{331631C3-BF91-4E3A-9ACB-B1FAA4BCC7C1}"/>
              </a:ext>
            </a:extLst>
          </p:cNvPr>
          <p:cNvPicPr>
            <a:picLocks noChangeAspect="1"/>
          </p:cNvPicPr>
          <p:nvPr/>
        </p:nvPicPr>
        <p:blipFill>
          <a:blip r:embed="rId3"/>
          <a:stretch>
            <a:fillRect/>
          </a:stretch>
        </p:blipFill>
        <p:spPr>
          <a:xfrm>
            <a:off x="11202642" y="-205416"/>
            <a:ext cx="1217233" cy="1205327"/>
          </a:xfrm>
          <a:prstGeom prst="rect">
            <a:avLst/>
          </a:prstGeom>
        </p:spPr>
      </p:pic>
      <p:sp>
        <p:nvSpPr>
          <p:cNvPr id="33" name="Footer Placeholder 32">
            <a:extLst>
              <a:ext uri="{FF2B5EF4-FFF2-40B4-BE49-F238E27FC236}">
                <a16:creationId xmlns:a16="http://schemas.microsoft.com/office/drawing/2014/main" id="{A7A51CDC-2168-03F9-753B-4C6E28481828}"/>
              </a:ext>
            </a:extLst>
          </p:cNvPr>
          <p:cNvSpPr>
            <a:spLocks noGrp="1"/>
          </p:cNvSpPr>
          <p:nvPr>
            <p:ph type="ftr" sz="quarter" idx="11"/>
          </p:nvPr>
        </p:nvSpPr>
        <p:spPr/>
        <p:txBody>
          <a:bodyPr/>
          <a:lstStyle/>
          <a:p>
            <a:r>
              <a:rPr lang="en-US" dirty="0"/>
              <a:t>Navigating the Future of Learning​</a:t>
            </a:r>
          </a:p>
        </p:txBody>
      </p:sp>
      <p:sp>
        <p:nvSpPr>
          <p:cNvPr id="2" name="TextBox 1">
            <a:extLst>
              <a:ext uri="{FF2B5EF4-FFF2-40B4-BE49-F238E27FC236}">
                <a16:creationId xmlns:a16="http://schemas.microsoft.com/office/drawing/2014/main" id="{F03EB18B-E48D-C58D-5B8D-6D3290CBD0AF}"/>
              </a:ext>
            </a:extLst>
          </p:cNvPr>
          <p:cNvSpPr txBox="1"/>
          <p:nvPr/>
        </p:nvSpPr>
        <p:spPr>
          <a:xfrm>
            <a:off x="6078225" y="1617783"/>
            <a:ext cx="184731" cy="646331"/>
          </a:xfrm>
          <a:prstGeom prst="rect">
            <a:avLst/>
          </a:prstGeom>
          <a:noFill/>
        </p:spPr>
        <p:txBody>
          <a:bodyPr wrap="none" rtlCol="0">
            <a:spAutoFit/>
          </a:bodyPr>
          <a:lstStyle/>
          <a:p>
            <a:pPr algn="just"/>
            <a:endParaRPr lang="en-IN" b="0" i="0" dirty="0">
              <a:solidFill>
                <a:srgbClr val="091E42"/>
              </a:solidFill>
              <a:effectLst/>
              <a:latin typeface="freight-text-pro"/>
            </a:endParaRPr>
          </a:p>
          <a:p>
            <a:endParaRPr lang="en-US" dirty="0"/>
          </a:p>
        </p:txBody>
      </p:sp>
      <p:sp>
        <p:nvSpPr>
          <p:cNvPr id="3" name="TextBox 2">
            <a:extLst>
              <a:ext uri="{FF2B5EF4-FFF2-40B4-BE49-F238E27FC236}">
                <a16:creationId xmlns:a16="http://schemas.microsoft.com/office/drawing/2014/main" id="{2C78F0AD-0153-8748-4B4B-CD8D8B61AF8B}"/>
              </a:ext>
            </a:extLst>
          </p:cNvPr>
          <p:cNvSpPr txBox="1"/>
          <p:nvPr/>
        </p:nvSpPr>
        <p:spPr>
          <a:xfrm>
            <a:off x="1934308" y="445477"/>
            <a:ext cx="7280030" cy="646331"/>
          </a:xfrm>
          <a:prstGeom prst="rect">
            <a:avLst/>
          </a:prstGeom>
          <a:noFill/>
        </p:spPr>
        <p:txBody>
          <a:bodyPr wrap="square" rtlCol="0">
            <a:spAutoFit/>
          </a:bodyPr>
          <a:lstStyle/>
          <a:p>
            <a:pPr algn="l"/>
            <a:r>
              <a:rPr lang="en-IN" sz="3600" b="1" dirty="0">
                <a:solidFill>
                  <a:srgbClr val="091E42"/>
                </a:solidFill>
                <a:latin typeface="freight-text-pro"/>
              </a:rPr>
              <a:t>Few-Shot prompting with Examples</a:t>
            </a:r>
            <a:endParaRPr lang="en-IN" sz="3600" b="1" i="0" dirty="0">
              <a:solidFill>
                <a:srgbClr val="091E42"/>
              </a:solidFill>
              <a:effectLst/>
              <a:latin typeface="circular"/>
            </a:endParaRPr>
          </a:p>
        </p:txBody>
      </p:sp>
      <p:sp>
        <p:nvSpPr>
          <p:cNvPr id="5" name="TextBox 4">
            <a:extLst>
              <a:ext uri="{FF2B5EF4-FFF2-40B4-BE49-F238E27FC236}">
                <a16:creationId xmlns:a16="http://schemas.microsoft.com/office/drawing/2014/main" id="{9C7D8957-FFF6-2141-6C11-677751E45B5B}"/>
              </a:ext>
            </a:extLst>
          </p:cNvPr>
          <p:cNvSpPr txBox="1"/>
          <p:nvPr/>
        </p:nvSpPr>
        <p:spPr>
          <a:xfrm>
            <a:off x="1939333" y="1326382"/>
            <a:ext cx="3613055" cy="1600438"/>
          </a:xfrm>
          <a:prstGeom prst="rect">
            <a:avLst/>
          </a:prstGeom>
          <a:noFill/>
        </p:spPr>
        <p:txBody>
          <a:bodyPr wrap="square" rtlCol="0">
            <a:spAutoFit/>
          </a:bodyPr>
          <a:lstStyle/>
          <a:p>
            <a:r>
              <a:rPr lang="en-IN" sz="1400" b="0" i="0" u="none" strike="noStrike" dirty="0">
                <a:solidFill>
                  <a:srgbClr val="374151"/>
                </a:solidFill>
                <a:effectLst/>
              </a:rPr>
              <a:t>Few-shot prompting is an approach where an AI </a:t>
            </a:r>
            <a:r>
              <a:rPr lang="en-IN" sz="1400" b="1" i="0" u="none" strike="noStrike" dirty="0">
                <a:solidFill>
                  <a:srgbClr val="374151"/>
                </a:solidFill>
                <a:effectLst/>
              </a:rPr>
              <a:t>model is given a small number of examples </a:t>
            </a:r>
            <a:r>
              <a:rPr lang="en-IN" sz="1400" b="0" i="0" u="none" strike="noStrike" dirty="0">
                <a:solidFill>
                  <a:srgbClr val="374151"/>
                </a:solidFill>
                <a:effectLst/>
              </a:rPr>
              <a:t>(typically less than 10) to help it understand and perform a specific task. This method relies on the model's pre-trained knowledge and its ability to generalize from a few examples to new, unseen instances.</a:t>
            </a:r>
            <a:endParaRPr lang="en-US" sz="1400" dirty="0"/>
          </a:p>
        </p:txBody>
      </p:sp>
      <p:sp>
        <p:nvSpPr>
          <p:cNvPr id="11" name="TextBox 10">
            <a:extLst>
              <a:ext uri="{FF2B5EF4-FFF2-40B4-BE49-F238E27FC236}">
                <a16:creationId xmlns:a16="http://schemas.microsoft.com/office/drawing/2014/main" id="{A928698E-3624-5D92-0532-4C71BB7D613A}"/>
              </a:ext>
            </a:extLst>
          </p:cNvPr>
          <p:cNvSpPr txBox="1"/>
          <p:nvPr/>
        </p:nvSpPr>
        <p:spPr>
          <a:xfrm>
            <a:off x="2040479" y="3768153"/>
            <a:ext cx="5904245" cy="2462213"/>
          </a:xfrm>
          <a:prstGeom prst="rect">
            <a:avLst/>
          </a:prstGeom>
          <a:noFill/>
        </p:spPr>
        <p:txBody>
          <a:bodyPr wrap="none" rtlCol="0">
            <a:spAutoFit/>
          </a:bodyPr>
          <a:lstStyle/>
          <a:p>
            <a:pPr algn="l"/>
            <a:r>
              <a:rPr lang="en-IN" sz="1400" b="1" i="0" u="none" strike="noStrike" dirty="0">
                <a:solidFill>
                  <a:srgbClr val="374151"/>
                </a:solidFill>
                <a:effectLst/>
              </a:rPr>
              <a:t>1. Sentiment Analysis:</a:t>
            </a:r>
            <a:endParaRPr lang="en-IN" sz="1400" b="0" i="0" u="none" strike="noStrike" dirty="0">
              <a:solidFill>
                <a:srgbClr val="374151"/>
              </a:solidFill>
              <a:effectLst/>
            </a:endParaRPr>
          </a:p>
          <a:p>
            <a:pPr algn="l">
              <a:buFont typeface="Arial" panose="020B0604020202020204" pitchFamily="34" charset="0"/>
              <a:buChar char="•"/>
            </a:pPr>
            <a:r>
              <a:rPr lang="en-IN" sz="1400" b="0" i="0" u="none" strike="noStrike" dirty="0">
                <a:solidFill>
                  <a:srgbClr val="374151"/>
                </a:solidFill>
                <a:effectLst/>
              </a:rPr>
              <a:t>Example 1: "Sentence: 'I love sunny days.' Sentiment: Positive"</a:t>
            </a:r>
          </a:p>
          <a:p>
            <a:pPr algn="l">
              <a:buFont typeface="Arial" panose="020B0604020202020204" pitchFamily="34" charset="0"/>
              <a:buChar char="•"/>
            </a:pPr>
            <a:r>
              <a:rPr lang="en-IN" sz="1400" b="0" i="0" u="none" strike="noStrike" dirty="0">
                <a:solidFill>
                  <a:srgbClr val="374151"/>
                </a:solidFill>
                <a:effectLst/>
              </a:rPr>
              <a:t>Example 2: "Sentence: 'This movie is boring.' Sentiment: Negative"</a:t>
            </a:r>
          </a:p>
          <a:p>
            <a:pPr algn="l">
              <a:buFont typeface="Arial" panose="020B0604020202020204" pitchFamily="34" charset="0"/>
              <a:buChar char="•"/>
            </a:pPr>
            <a:r>
              <a:rPr lang="en-IN" sz="1400" b="0" i="0" u="none" strike="noStrike" dirty="0">
                <a:solidFill>
                  <a:srgbClr val="374151"/>
                </a:solidFill>
                <a:effectLst/>
              </a:rPr>
              <a:t>New Input: "Sentence: 'The cake tastes amazing.' Sentiment: ?"</a:t>
            </a:r>
          </a:p>
          <a:p>
            <a:pPr algn="l"/>
            <a:r>
              <a:rPr lang="en-IN" sz="1400" b="0" i="0" u="none" strike="noStrike" dirty="0">
                <a:solidFill>
                  <a:srgbClr val="374151"/>
                </a:solidFill>
                <a:effectLst/>
              </a:rPr>
              <a:t>Expected Output: "Positive”</a:t>
            </a:r>
          </a:p>
          <a:p>
            <a:pPr algn="l"/>
            <a:endParaRPr lang="en-IN" sz="1400" b="0" i="0" u="none" strike="noStrike" dirty="0">
              <a:solidFill>
                <a:srgbClr val="374151"/>
              </a:solidFill>
              <a:effectLst/>
            </a:endParaRPr>
          </a:p>
          <a:p>
            <a:pPr algn="l"/>
            <a:r>
              <a:rPr lang="en-IN" sz="1400" b="1" i="0" u="none" strike="noStrike" dirty="0">
                <a:solidFill>
                  <a:srgbClr val="374151"/>
                </a:solidFill>
                <a:effectLst/>
              </a:rPr>
              <a:t>2. Translation:</a:t>
            </a:r>
            <a:endParaRPr lang="en-IN" sz="1400" b="0" i="0" u="none" strike="noStrike" dirty="0">
              <a:solidFill>
                <a:srgbClr val="374151"/>
              </a:solidFill>
              <a:effectLst/>
            </a:endParaRPr>
          </a:p>
          <a:p>
            <a:pPr algn="l">
              <a:buFont typeface="Arial" panose="020B0604020202020204" pitchFamily="34" charset="0"/>
              <a:buChar char="•"/>
            </a:pPr>
            <a:r>
              <a:rPr lang="en-IN" sz="1400" b="0" i="0" u="none" strike="noStrike" dirty="0">
                <a:solidFill>
                  <a:srgbClr val="374151"/>
                </a:solidFill>
                <a:effectLst/>
              </a:rPr>
              <a:t>Example 1: "English: 'Hello, how are you?' French: 'Bonjour, comment </a:t>
            </a:r>
            <a:r>
              <a:rPr lang="en-IN" sz="1400" b="0" i="0" u="none" strike="noStrike" dirty="0" err="1">
                <a:solidFill>
                  <a:srgbClr val="374151"/>
                </a:solidFill>
                <a:effectLst/>
              </a:rPr>
              <a:t>ça</a:t>
            </a:r>
            <a:r>
              <a:rPr lang="en-IN" sz="1400" b="0" i="0" u="none" strike="noStrike" dirty="0">
                <a:solidFill>
                  <a:srgbClr val="374151"/>
                </a:solidFill>
                <a:effectLst/>
              </a:rPr>
              <a:t> </a:t>
            </a:r>
            <a:r>
              <a:rPr lang="en-IN" sz="1400" b="0" i="0" u="none" strike="noStrike" dirty="0" err="1">
                <a:solidFill>
                  <a:srgbClr val="374151"/>
                </a:solidFill>
                <a:effectLst/>
              </a:rPr>
              <a:t>va</a:t>
            </a:r>
            <a:r>
              <a:rPr lang="en-IN" sz="1400" b="0" i="0" u="none" strike="noStrike" dirty="0">
                <a:solidFill>
                  <a:srgbClr val="374151"/>
                </a:solidFill>
                <a:effectLst/>
              </a:rPr>
              <a:t>?'"</a:t>
            </a:r>
          </a:p>
          <a:p>
            <a:pPr algn="l">
              <a:buFont typeface="Arial" panose="020B0604020202020204" pitchFamily="34" charset="0"/>
              <a:buChar char="•"/>
            </a:pPr>
            <a:r>
              <a:rPr lang="en-IN" sz="1400" b="0" i="0" u="none" strike="noStrike" dirty="0">
                <a:solidFill>
                  <a:srgbClr val="374151"/>
                </a:solidFill>
                <a:effectLst/>
              </a:rPr>
              <a:t>Example 2: "English: 'Thank you very much.' French: 'Merci beaucoup.'"</a:t>
            </a:r>
          </a:p>
          <a:p>
            <a:pPr algn="l">
              <a:buFont typeface="Arial" panose="020B0604020202020204" pitchFamily="34" charset="0"/>
              <a:buChar char="•"/>
            </a:pPr>
            <a:r>
              <a:rPr lang="en-IN" sz="1400" b="0" i="0" u="none" strike="noStrike" dirty="0">
                <a:solidFill>
                  <a:srgbClr val="374151"/>
                </a:solidFill>
                <a:effectLst/>
              </a:rPr>
              <a:t>New Input: "English: 'Where is the library?' French: ?"</a:t>
            </a:r>
          </a:p>
          <a:p>
            <a:pPr algn="l"/>
            <a:r>
              <a:rPr lang="en-IN" sz="1400" b="0" i="0" u="none" strike="noStrike" dirty="0">
                <a:solidFill>
                  <a:srgbClr val="374151"/>
                </a:solidFill>
                <a:effectLst/>
              </a:rPr>
              <a:t>Expected Output: "</a:t>
            </a:r>
            <a:r>
              <a:rPr lang="en-IN" sz="1400" b="0" i="0" u="none" strike="noStrike" dirty="0" err="1">
                <a:solidFill>
                  <a:srgbClr val="374151"/>
                </a:solidFill>
                <a:effectLst/>
              </a:rPr>
              <a:t>Où</a:t>
            </a:r>
            <a:r>
              <a:rPr lang="en-IN" sz="1400" b="0" i="0" u="none" strike="noStrike" dirty="0">
                <a:solidFill>
                  <a:srgbClr val="374151"/>
                </a:solidFill>
                <a:effectLst/>
              </a:rPr>
              <a:t> </a:t>
            </a:r>
            <a:r>
              <a:rPr lang="en-IN" sz="1400" b="0" i="0" u="none" strike="noStrike" dirty="0" err="1">
                <a:solidFill>
                  <a:srgbClr val="374151"/>
                </a:solidFill>
                <a:effectLst/>
              </a:rPr>
              <a:t>est</a:t>
            </a:r>
            <a:r>
              <a:rPr lang="en-IN" sz="1400" b="0" i="0" u="none" strike="noStrike" dirty="0">
                <a:solidFill>
                  <a:srgbClr val="374151"/>
                </a:solidFill>
                <a:effectLst/>
              </a:rPr>
              <a:t> la </a:t>
            </a:r>
            <a:r>
              <a:rPr lang="en-IN" sz="1400" b="0" i="0" u="none" strike="noStrike" dirty="0" err="1">
                <a:solidFill>
                  <a:srgbClr val="374151"/>
                </a:solidFill>
                <a:effectLst/>
              </a:rPr>
              <a:t>bibliothèque</a:t>
            </a:r>
            <a:r>
              <a:rPr lang="en-IN" sz="1400" b="0" i="0" u="none" strike="noStrike" dirty="0">
                <a:solidFill>
                  <a:srgbClr val="374151"/>
                </a:solidFill>
                <a:effectLst/>
              </a:rPr>
              <a:t>?"</a:t>
            </a:r>
            <a:endParaRPr lang="en-US" sz="1400" dirty="0"/>
          </a:p>
        </p:txBody>
      </p:sp>
      <p:sp>
        <p:nvSpPr>
          <p:cNvPr id="4" name="Rounded Rectangle 3">
            <a:extLst>
              <a:ext uri="{FF2B5EF4-FFF2-40B4-BE49-F238E27FC236}">
                <a16:creationId xmlns:a16="http://schemas.microsoft.com/office/drawing/2014/main" id="{D659D48B-19F1-4BB7-6E66-54C3F3791CA4}"/>
              </a:ext>
            </a:extLst>
          </p:cNvPr>
          <p:cNvSpPr/>
          <p:nvPr/>
        </p:nvSpPr>
        <p:spPr>
          <a:xfrm>
            <a:off x="1934308" y="3744580"/>
            <a:ext cx="5823842" cy="2575845"/>
          </a:xfrm>
          <a:prstGeom prst="round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14" name="Picture 13" descr="A robot sitting at a desk with books and a candle&#10;&#10;Description automatically generated">
            <a:extLst>
              <a:ext uri="{FF2B5EF4-FFF2-40B4-BE49-F238E27FC236}">
                <a16:creationId xmlns:a16="http://schemas.microsoft.com/office/drawing/2014/main" id="{49781884-7B01-6AEA-858B-B3A32AD4999F}"/>
              </a:ext>
            </a:extLst>
          </p:cNvPr>
          <p:cNvPicPr>
            <a:picLocks noChangeAspect="1"/>
          </p:cNvPicPr>
          <p:nvPr/>
        </p:nvPicPr>
        <p:blipFill>
          <a:blip r:embed="rId4"/>
          <a:stretch>
            <a:fillRect/>
          </a:stretch>
        </p:blipFill>
        <p:spPr>
          <a:xfrm>
            <a:off x="7894888" y="1115381"/>
            <a:ext cx="3149257" cy="3149257"/>
          </a:xfrm>
          <a:prstGeom prst="rect">
            <a:avLst/>
          </a:prstGeom>
        </p:spPr>
      </p:pic>
    </p:spTree>
    <p:extLst>
      <p:ext uri="{BB962C8B-B14F-4D97-AF65-F5344CB8AC3E}">
        <p14:creationId xmlns:p14="http://schemas.microsoft.com/office/powerpoint/2010/main" val="176455933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1101EA-F67C-E37F-7C07-71A33F043BE3}"/>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91DB4D85-49EF-D7FF-FCDF-3FB59B8C6FBF}"/>
              </a:ext>
            </a:extLst>
          </p:cNvPr>
          <p:cNvSpPr/>
          <p:nvPr/>
        </p:nvSpPr>
        <p:spPr>
          <a:xfrm>
            <a:off x="0" y="1"/>
            <a:ext cx="1126638" cy="6858000"/>
          </a:xfrm>
          <a:prstGeom prst="rect">
            <a:avLst/>
          </a:prstGeom>
          <a:solidFill>
            <a:srgbClr val="D7C05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B600B06F-FB7E-B9FF-E6A0-398D5A867E02}"/>
              </a:ext>
            </a:extLst>
          </p:cNvPr>
          <p:cNvSpPr/>
          <p:nvPr/>
        </p:nvSpPr>
        <p:spPr>
          <a:xfrm>
            <a:off x="565288" y="0"/>
            <a:ext cx="549447" cy="6858000"/>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03ED8F9B-1D10-F4AF-27D9-EDE04181C22C}"/>
              </a:ext>
            </a:extLst>
          </p:cNvPr>
          <p:cNvSpPr txBox="1"/>
          <p:nvPr/>
        </p:nvSpPr>
        <p:spPr>
          <a:xfrm>
            <a:off x="601006" y="42718"/>
            <a:ext cx="442291" cy="707886"/>
          </a:xfrm>
          <a:prstGeom prst="rect">
            <a:avLst/>
          </a:prstGeom>
          <a:noFill/>
        </p:spPr>
        <p:txBody>
          <a:bodyPr wrap="square" rtlCol="0">
            <a:spAutoFit/>
          </a:bodyPr>
          <a:lstStyle/>
          <a:p>
            <a:r>
              <a:rPr lang="el-GR" sz="4000" dirty="0">
                <a:solidFill>
                  <a:srgbClr val="D7C055"/>
                </a:solidFill>
              </a:rPr>
              <a:t>π</a:t>
            </a:r>
            <a:endParaRPr lang="en-US" sz="4000" dirty="0">
              <a:solidFill>
                <a:srgbClr val="D7C055"/>
              </a:solidFill>
            </a:endParaRPr>
          </a:p>
        </p:txBody>
      </p:sp>
      <p:pic>
        <p:nvPicPr>
          <p:cNvPr id="10" name="Picture 9" descr="A logo with lines in a black background&#10;&#10;Description automatically generated">
            <a:extLst>
              <a:ext uri="{FF2B5EF4-FFF2-40B4-BE49-F238E27FC236}">
                <a16:creationId xmlns:a16="http://schemas.microsoft.com/office/drawing/2014/main" id="{B8527B2B-DA22-8A3C-CCB5-1699039FFC6D}"/>
              </a:ext>
            </a:extLst>
          </p:cNvPr>
          <p:cNvPicPr>
            <a:picLocks noChangeAspect="1"/>
          </p:cNvPicPr>
          <p:nvPr/>
        </p:nvPicPr>
        <p:blipFill>
          <a:blip r:embed="rId3"/>
          <a:stretch>
            <a:fillRect/>
          </a:stretch>
        </p:blipFill>
        <p:spPr>
          <a:xfrm>
            <a:off x="11202642" y="-205416"/>
            <a:ext cx="1217233" cy="1205327"/>
          </a:xfrm>
          <a:prstGeom prst="rect">
            <a:avLst/>
          </a:prstGeom>
        </p:spPr>
      </p:pic>
      <p:sp>
        <p:nvSpPr>
          <p:cNvPr id="33" name="Footer Placeholder 32">
            <a:extLst>
              <a:ext uri="{FF2B5EF4-FFF2-40B4-BE49-F238E27FC236}">
                <a16:creationId xmlns:a16="http://schemas.microsoft.com/office/drawing/2014/main" id="{65262485-B263-6579-EFC9-D16ACA980C31}"/>
              </a:ext>
            </a:extLst>
          </p:cNvPr>
          <p:cNvSpPr>
            <a:spLocks noGrp="1"/>
          </p:cNvSpPr>
          <p:nvPr>
            <p:ph type="ftr" sz="quarter" idx="11"/>
          </p:nvPr>
        </p:nvSpPr>
        <p:spPr/>
        <p:txBody>
          <a:bodyPr/>
          <a:lstStyle/>
          <a:p>
            <a:r>
              <a:rPr lang="en-US" dirty="0"/>
              <a:t>Navigating the Future of Learning​</a:t>
            </a:r>
          </a:p>
        </p:txBody>
      </p:sp>
      <p:sp>
        <p:nvSpPr>
          <p:cNvPr id="2" name="TextBox 1">
            <a:extLst>
              <a:ext uri="{FF2B5EF4-FFF2-40B4-BE49-F238E27FC236}">
                <a16:creationId xmlns:a16="http://schemas.microsoft.com/office/drawing/2014/main" id="{D8B41E8A-877F-A4E7-D357-B99D24C7F8DA}"/>
              </a:ext>
            </a:extLst>
          </p:cNvPr>
          <p:cNvSpPr txBox="1"/>
          <p:nvPr/>
        </p:nvSpPr>
        <p:spPr>
          <a:xfrm>
            <a:off x="6428830" y="1695005"/>
            <a:ext cx="187689" cy="646331"/>
          </a:xfrm>
          <a:prstGeom prst="rect">
            <a:avLst/>
          </a:prstGeom>
          <a:noFill/>
        </p:spPr>
        <p:txBody>
          <a:bodyPr wrap="square" rtlCol="0">
            <a:spAutoFit/>
          </a:bodyPr>
          <a:lstStyle/>
          <a:p>
            <a:pPr algn="just"/>
            <a:endParaRPr lang="en-IN" b="0" i="0" dirty="0">
              <a:solidFill>
                <a:srgbClr val="091E42"/>
              </a:solidFill>
              <a:effectLst/>
              <a:latin typeface="freight-text-pro"/>
            </a:endParaRPr>
          </a:p>
          <a:p>
            <a:endParaRPr lang="en-US" dirty="0"/>
          </a:p>
        </p:txBody>
      </p:sp>
      <p:sp>
        <p:nvSpPr>
          <p:cNvPr id="3" name="TextBox 2">
            <a:extLst>
              <a:ext uri="{FF2B5EF4-FFF2-40B4-BE49-F238E27FC236}">
                <a16:creationId xmlns:a16="http://schemas.microsoft.com/office/drawing/2014/main" id="{28F83A63-28F0-3363-0F16-69F8A41CC248}"/>
              </a:ext>
            </a:extLst>
          </p:cNvPr>
          <p:cNvSpPr txBox="1"/>
          <p:nvPr/>
        </p:nvSpPr>
        <p:spPr>
          <a:xfrm>
            <a:off x="1934307" y="445477"/>
            <a:ext cx="6737419" cy="646331"/>
          </a:xfrm>
          <a:prstGeom prst="rect">
            <a:avLst/>
          </a:prstGeom>
          <a:noFill/>
        </p:spPr>
        <p:txBody>
          <a:bodyPr wrap="square" rtlCol="0">
            <a:spAutoFit/>
          </a:bodyPr>
          <a:lstStyle/>
          <a:p>
            <a:pPr algn="l"/>
            <a:r>
              <a:rPr lang="en-IN" sz="3600" b="1" dirty="0">
                <a:solidFill>
                  <a:srgbClr val="091E42"/>
                </a:solidFill>
                <a:latin typeface="freight-text-pro"/>
              </a:rPr>
              <a:t>Few-Shot prompting Examples</a:t>
            </a:r>
            <a:endParaRPr lang="en-IN" sz="3600" b="1" i="0" dirty="0">
              <a:solidFill>
                <a:srgbClr val="091E42"/>
              </a:solidFill>
              <a:effectLst/>
              <a:latin typeface="circular"/>
            </a:endParaRPr>
          </a:p>
        </p:txBody>
      </p:sp>
      <p:sp>
        <p:nvSpPr>
          <p:cNvPr id="4" name="TextBox 3">
            <a:extLst>
              <a:ext uri="{FF2B5EF4-FFF2-40B4-BE49-F238E27FC236}">
                <a16:creationId xmlns:a16="http://schemas.microsoft.com/office/drawing/2014/main" id="{F3AEFD89-3114-489A-7386-39294506EBDB}"/>
              </a:ext>
            </a:extLst>
          </p:cNvPr>
          <p:cNvSpPr txBox="1"/>
          <p:nvPr/>
        </p:nvSpPr>
        <p:spPr>
          <a:xfrm>
            <a:off x="2284912" y="1695005"/>
            <a:ext cx="9290434" cy="2462213"/>
          </a:xfrm>
          <a:prstGeom prst="rect">
            <a:avLst/>
          </a:prstGeom>
          <a:noFill/>
        </p:spPr>
        <p:txBody>
          <a:bodyPr wrap="square" rtlCol="0">
            <a:spAutoFit/>
          </a:bodyPr>
          <a:lstStyle/>
          <a:p>
            <a:pPr algn="l"/>
            <a:r>
              <a:rPr lang="en-IN" sz="1400" b="1" i="0" u="none" strike="noStrike" dirty="0">
                <a:solidFill>
                  <a:srgbClr val="374151"/>
                </a:solidFill>
                <a:effectLst/>
              </a:rPr>
              <a:t>3. Mathematical Problems:</a:t>
            </a:r>
            <a:endParaRPr lang="en-IN" sz="1400" b="0" i="0" u="none" strike="noStrike" dirty="0">
              <a:solidFill>
                <a:srgbClr val="374151"/>
              </a:solidFill>
              <a:effectLst/>
            </a:endParaRPr>
          </a:p>
          <a:p>
            <a:pPr algn="l">
              <a:buFont typeface="Arial" panose="020B0604020202020204" pitchFamily="34" charset="0"/>
              <a:buChar char="•"/>
            </a:pPr>
            <a:r>
              <a:rPr lang="en-IN" sz="1400" b="0" i="0" u="none" strike="noStrike" dirty="0">
                <a:solidFill>
                  <a:srgbClr val="374151"/>
                </a:solidFill>
                <a:effectLst/>
              </a:rPr>
              <a:t>Example 1: "Problem: 'If I have 3 apples and eat one, how many are left?' Solution: '2 apples.'"</a:t>
            </a:r>
          </a:p>
          <a:p>
            <a:pPr algn="l">
              <a:buFont typeface="Arial" panose="020B0604020202020204" pitchFamily="34" charset="0"/>
              <a:buChar char="•"/>
            </a:pPr>
            <a:r>
              <a:rPr lang="en-IN" sz="1400" b="0" i="0" u="none" strike="noStrike" dirty="0">
                <a:solidFill>
                  <a:srgbClr val="374151"/>
                </a:solidFill>
                <a:effectLst/>
              </a:rPr>
              <a:t>Example 2: "Problem: 'A shirt costs $20 and I have a $5 coupon. How much do I pay?' Solution: '$15.'"</a:t>
            </a:r>
          </a:p>
          <a:p>
            <a:pPr algn="l">
              <a:buFont typeface="Arial" panose="020B0604020202020204" pitchFamily="34" charset="0"/>
              <a:buChar char="•"/>
            </a:pPr>
            <a:r>
              <a:rPr lang="en-IN" sz="1400" b="0" i="0" u="none" strike="noStrike" dirty="0">
                <a:solidFill>
                  <a:srgbClr val="374151"/>
                </a:solidFill>
                <a:effectLst/>
              </a:rPr>
              <a:t>New Input: "Problem: 'If I have 5 oranges and my friend gives me 2 more, how many oranges do I have?' Solution: ?"</a:t>
            </a:r>
          </a:p>
          <a:p>
            <a:pPr algn="l"/>
            <a:r>
              <a:rPr lang="en-IN" sz="1400" b="0" i="0" u="none" strike="noStrike" dirty="0">
                <a:solidFill>
                  <a:srgbClr val="374151"/>
                </a:solidFill>
                <a:effectLst/>
              </a:rPr>
              <a:t>Expected Output: "7 oranges"</a:t>
            </a:r>
          </a:p>
          <a:p>
            <a:endParaRPr lang="en-US" sz="1400" dirty="0"/>
          </a:p>
          <a:p>
            <a:pPr algn="l"/>
            <a:r>
              <a:rPr lang="en-IN" sz="1400" b="1" i="0" u="none" strike="noStrike" dirty="0">
                <a:solidFill>
                  <a:srgbClr val="374151"/>
                </a:solidFill>
                <a:effectLst/>
              </a:rPr>
              <a:t>4. Grammar Correction:</a:t>
            </a:r>
            <a:endParaRPr lang="en-IN" sz="1400" b="0" i="0" u="none" strike="noStrike" dirty="0">
              <a:solidFill>
                <a:srgbClr val="374151"/>
              </a:solidFill>
              <a:effectLst/>
            </a:endParaRPr>
          </a:p>
          <a:p>
            <a:pPr algn="l">
              <a:buFont typeface="Arial" panose="020B0604020202020204" pitchFamily="34" charset="0"/>
              <a:buChar char="•"/>
            </a:pPr>
            <a:r>
              <a:rPr lang="en-IN" sz="1400" b="0" i="0" u="none" strike="noStrike" dirty="0">
                <a:solidFill>
                  <a:srgbClr val="374151"/>
                </a:solidFill>
                <a:effectLst/>
              </a:rPr>
              <a:t>Example 1: "Incorrect: 'He don't know.' Correct: 'He doesn't know.'"</a:t>
            </a:r>
          </a:p>
          <a:p>
            <a:pPr algn="l">
              <a:buFont typeface="Arial" panose="020B0604020202020204" pitchFamily="34" charset="0"/>
              <a:buChar char="•"/>
            </a:pPr>
            <a:r>
              <a:rPr lang="en-IN" sz="1400" b="0" i="0" u="none" strike="noStrike" dirty="0">
                <a:solidFill>
                  <a:srgbClr val="374151"/>
                </a:solidFill>
                <a:effectLst/>
              </a:rPr>
              <a:t>Example 2: "Incorrect: 'She go to school every day.' Correct: 'She goes to school every day.'"</a:t>
            </a:r>
          </a:p>
          <a:p>
            <a:pPr algn="l">
              <a:buFont typeface="Arial" panose="020B0604020202020204" pitchFamily="34" charset="0"/>
              <a:buChar char="•"/>
            </a:pPr>
            <a:r>
              <a:rPr lang="en-IN" sz="1400" b="0" i="0" u="none" strike="noStrike" dirty="0">
                <a:solidFill>
                  <a:srgbClr val="374151"/>
                </a:solidFill>
                <a:effectLst/>
              </a:rPr>
              <a:t>New Input: "Incorrect: 'They has a cat.' Correct: ?"</a:t>
            </a:r>
          </a:p>
          <a:p>
            <a:pPr algn="l"/>
            <a:r>
              <a:rPr lang="en-IN" sz="1400" b="0" i="0" u="none" strike="noStrike" dirty="0">
                <a:solidFill>
                  <a:srgbClr val="374151"/>
                </a:solidFill>
                <a:effectLst/>
              </a:rPr>
              <a:t>Expected Output: "They have a cat."</a:t>
            </a:r>
          </a:p>
        </p:txBody>
      </p:sp>
      <p:sp>
        <p:nvSpPr>
          <p:cNvPr id="9" name="TextBox 8">
            <a:extLst>
              <a:ext uri="{FF2B5EF4-FFF2-40B4-BE49-F238E27FC236}">
                <a16:creationId xmlns:a16="http://schemas.microsoft.com/office/drawing/2014/main" id="{01BCF46A-93E6-072A-1166-1EC6EF42125F}"/>
              </a:ext>
            </a:extLst>
          </p:cNvPr>
          <p:cNvSpPr txBox="1"/>
          <p:nvPr/>
        </p:nvSpPr>
        <p:spPr>
          <a:xfrm>
            <a:off x="2284912" y="4843306"/>
            <a:ext cx="8854412" cy="523220"/>
          </a:xfrm>
          <a:prstGeom prst="rect">
            <a:avLst/>
          </a:prstGeom>
          <a:noFill/>
        </p:spPr>
        <p:txBody>
          <a:bodyPr wrap="square" rtlCol="0">
            <a:spAutoFit/>
          </a:bodyPr>
          <a:lstStyle/>
          <a:p>
            <a:r>
              <a:rPr lang="en-IN" sz="1400" i="1" u="none" strike="noStrike" dirty="0">
                <a:ln w="0"/>
                <a:solidFill>
                  <a:schemeClr val="accent1"/>
                </a:solidFill>
                <a:effectLst>
                  <a:outerShdw blurRad="38100" dist="25400" dir="5400000" algn="ctr" rotWithShape="0">
                    <a:srgbClr val="6E747A">
                      <a:alpha val="43000"/>
                    </a:srgbClr>
                  </a:outerShdw>
                </a:effectLst>
              </a:rPr>
              <a:t>AI model uses the provided inputs and outputs to learn the pattern or the relationship between them. When a new input is given without an output, the model applies the </a:t>
            </a:r>
            <a:r>
              <a:rPr lang="en-IN" sz="1400" b="1" i="1" u="none" strike="noStrike" dirty="0">
                <a:ln w="0"/>
                <a:solidFill>
                  <a:srgbClr val="FF0000"/>
                </a:solidFill>
                <a:effectLst>
                  <a:outerShdw blurRad="38100" dist="25400" dir="5400000" algn="ctr" rotWithShape="0">
                    <a:srgbClr val="6E747A">
                      <a:alpha val="43000"/>
                    </a:srgbClr>
                  </a:outerShdw>
                </a:effectLst>
              </a:rPr>
              <a:t>inferred pattern </a:t>
            </a:r>
            <a:r>
              <a:rPr lang="en-IN" sz="1400" i="1" u="none" strike="noStrike" dirty="0">
                <a:ln w="0"/>
                <a:solidFill>
                  <a:schemeClr val="accent1"/>
                </a:solidFill>
                <a:effectLst>
                  <a:outerShdw blurRad="38100" dist="25400" dir="5400000" algn="ctr" rotWithShape="0">
                    <a:srgbClr val="6E747A">
                      <a:alpha val="43000"/>
                    </a:srgbClr>
                  </a:outerShdw>
                </a:effectLst>
              </a:rPr>
              <a:t>to generate an appropriate output. </a:t>
            </a:r>
            <a:endParaRPr lang="en-US" sz="1400" i="1" dirty="0">
              <a:ln w="0"/>
              <a:solidFill>
                <a:schemeClr val="accent1"/>
              </a:solidFill>
              <a:effectLst>
                <a:outerShdw blurRad="38100" dist="25400" dir="5400000" algn="ctr" rotWithShape="0">
                  <a:srgbClr val="6E747A">
                    <a:alpha val="43000"/>
                  </a:srgbClr>
                </a:outerShdw>
              </a:effectLst>
            </a:endParaRPr>
          </a:p>
        </p:txBody>
      </p:sp>
      <p:sp>
        <p:nvSpPr>
          <p:cNvPr id="5" name="Rounded Rectangle 4">
            <a:extLst>
              <a:ext uri="{FF2B5EF4-FFF2-40B4-BE49-F238E27FC236}">
                <a16:creationId xmlns:a16="http://schemas.microsoft.com/office/drawing/2014/main" id="{7B77FB1F-0768-996F-F6F3-C2361FDC22F5}"/>
              </a:ext>
            </a:extLst>
          </p:cNvPr>
          <p:cNvSpPr/>
          <p:nvPr/>
        </p:nvSpPr>
        <p:spPr>
          <a:xfrm>
            <a:off x="1934307" y="1568696"/>
            <a:ext cx="9059160" cy="2797721"/>
          </a:xfrm>
          <a:prstGeom prst="round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57357403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7D7E0D-3FD2-B448-7303-DAAC46741676}"/>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43DFAFF3-C7DF-9CDB-30AE-AC17196FBD51}"/>
              </a:ext>
            </a:extLst>
          </p:cNvPr>
          <p:cNvSpPr/>
          <p:nvPr/>
        </p:nvSpPr>
        <p:spPr>
          <a:xfrm>
            <a:off x="0" y="0"/>
            <a:ext cx="1251653" cy="6858000"/>
          </a:xfrm>
          <a:prstGeom prst="rect">
            <a:avLst/>
          </a:prstGeom>
          <a:solidFill>
            <a:srgbClr val="D7C05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9148DE1F-5B68-5F0E-A2B2-7D5EC9C947F7}"/>
              </a:ext>
            </a:extLst>
          </p:cNvPr>
          <p:cNvSpPr txBox="1"/>
          <p:nvPr/>
        </p:nvSpPr>
        <p:spPr>
          <a:xfrm>
            <a:off x="601006" y="42718"/>
            <a:ext cx="442291" cy="707886"/>
          </a:xfrm>
          <a:prstGeom prst="rect">
            <a:avLst/>
          </a:prstGeom>
          <a:noFill/>
        </p:spPr>
        <p:txBody>
          <a:bodyPr wrap="square" rtlCol="0">
            <a:spAutoFit/>
          </a:bodyPr>
          <a:lstStyle/>
          <a:p>
            <a:r>
              <a:rPr lang="el-GR" sz="4000" dirty="0">
                <a:solidFill>
                  <a:srgbClr val="D7C055"/>
                </a:solidFill>
              </a:rPr>
              <a:t>π</a:t>
            </a:r>
            <a:endParaRPr lang="en-US" sz="4000" dirty="0">
              <a:solidFill>
                <a:srgbClr val="D7C055"/>
              </a:solidFill>
            </a:endParaRPr>
          </a:p>
        </p:txBody>
      </p:sp>
      <p:sp>
        <p:nvSpPr>
          <p:cNvPr id="9" name="Rectangle 8">
            <a:extLst>
              <a:ext uri="{FF2B5EF4-FFF2-40B4-BE49-F238E27FC236}">
                <a16:creationId xmlns:a16="http://schemas.microsoft.com/office/drawing/2014/main" id="{ACE8DBF2-435C-6661-6E8C-6B1CACE1FF39}"/>
              </a:ext>
            </a:extLst>
          </p:cNvPr>
          <p:cNvSpPr/>
          <p:nvPr/>
        </p:nvSpPr>
        <p:spPr>
          <a:xfrm>
            <a:off x="0" y="5572125"/>
            <a:ext cx="12187542" cy="1285876"/>
          </a:xfrm>
          <a:prstGeom prst="rect">
            <a:avLst/>
          </a:prstGeom>
          <a:solidFill>
            <a:srgbClr val="D7C05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63C00A0-2F8B-AAA6-C771-BC2EC8519F7E}"/>
              </a:ext>
            </a:extLst>
          </p:cNvPr>
          <p:cNvSpPr/>
          <p:nvPr/>
        </p:nvSpPr>
        <p:spPr>
          <a:xfrm>
            <a:off x="-260" y="5572124"/>
            <a:ext cx="12193758" cy="583407"/>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4C62153C-2B38-9D07-C7C2-F3E9C59108CD}"/>
              </a:ext>
            </a:extLst>
          </p:cNvPr>
          <p:cNvSpPr/>
          <p:nvPr/>
        </p:nvSpPr>
        <p:spPr>
          <a:xfrm>
            <a:off x="595050" y="-1"/>
            <a:ext cx="656603" cy="6858000"/>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a:extLst>
              <a:ext uri="{FF2B5EF4-FFF2-40B4-BE49-F238E27FC236}">
                <a16:creationId xmlns:a16="http://schemas.microsoft.com/office/drawing/2014/main" id="{998DA8D4-6ADB-604D-9C3B-EAE46408BE38}"/>
              </a:ext>
            </a:extLst>
          </p:cNvPr>
          <p:cNvSpPr txBox="1"/>
          <p:nvPr/>
        </p:nvSpPr>
        <p:spPr>
          <a:xfrm>
            <a:off x="715108" y="5505306"/>
            <a:ext cx="442291" cy="707886"/>
          </a:xfrm>
          <a:prstGeom prst="rect">
            <a:avLst/>
          </a:prstGeom>
          <a:noFill/>
        </p:spPr>
        <p:txBody>
          <a:bodyPr wrap="square" rtlCol="0">
            <a:spAutoFit/>
          </a:bodyPr>
          <a:lstStyle/>
          <a:p>
            <a:r>
              <a:rPr lang="el-GR" sz="4000" dirty="0">
                <a:solidFill>
                  <a:srgbClr val="D7C055"/>
                </a:solidFill>
              </a:rPr>
              <a:t>π</a:t>
            </a:r>
            <a:endParaRPr lang="en-US" sz="4000" dirty="0">
              <a:solidFill>
                <a:srgbClr val="D7C055"/>
              </a:solidFill>
            </a:endParaRPr>
          </a:p>
        </p:txBody>
      </p:sp>
      <p:sp>
        <p:nvSpPr>
          <p:cNvPr id="15" name="Google Shape;143;p1">
            <a:extLst>
              <a:ext uri="{FF2B5EF4-FFF2-40B4-BE49-F238E27FC236}">
                <a16:creationId xmlns:a16="http://schemas.microsoft.com/office/drawing/2014/main" id="{231F168F-97FD-8B56-1DA6-36458FDB79F2}"/>
              </a:ext>
            </a:extLst>
          </p:cNvPr>
          <p:cNvSpPr txBox="1">
            <a:spLocks noGrp="1"/>
          </p:cNvSpPr>
          <p:nvPr/>
        </p:nvSpPr>
        <p:spPr>
          <a:xfrm>
            <a:off x="1882052" y="396661"/>
            <a:ext cx="3938953" cy="847808"/>
          </a:xfrm>
          <a:prstGeom prst="rect">
            <a:avLst/>
          </a:prstGeom>
          <a:noFill/>
          <a:ln>
            <a:noFill/>
          </a:ln>
        </p:spPr>
        <p:txBody>
          <a:bodyPr spcFirstLastPara="1" wrap="square" lIns="91425" tIns="45700" rIns="91425" bIns="45700"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343F49"/>
              </a:buClr>
              <a:buSzPts val="5400"/>
              <a:buFont typeface="Arial"/>
              <a:buNone/>
              <a:defRPr sz="5400" b="0" i="0" u="none" strike="noStrike" cap="none">
                <a:solidFill>
                  <a:srgbClr val="343F49"/>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0" lvl="0" indent="0" algn="l" rtl="0">
              <a:lnSpc>
                <a:spcPct val="90000"/>
              </a:lnSpc>
              <a:spcBef>
                <a:spcPts val="0"/>
              </a:spcBef>
              <a:spcAft>
                <a:spcPts val="0"/>
              </a:spcAft>
              <a:buClr>
                <a:srgbClr val="343F49"/>
              </a:buClr>
              <a:buSzPts val="5400"/>
              <a:buFont typeface="Arial"/>
              <a:buNone/>
            </a:pPr>
            <a:r>
              <a:rPr lang="en-IN" dirty="0">
                <a:solidFill>
                  <a:srgbClr val="091E42"/>
                </a:solidFill>
                <a:latin typeface="freight-text-pro"/>
              </a:rPr>
              <a:t>Nuggets</a:t>
            </a:r>
            <a:endParaRPr b="1" dirty="0">
              <a:solidFill>
                <a:schemeClr val="tx1"/>
              </a:solidFill>
            </a:endParaRPr>
          </a:p>
        </p:txBody>
      </p:sp>
      <p:pic>
        <p:nvPicPr>
          <p:cNvPr id="4" name="Picture 3" descr="A logo with lines in a black background&#10;&#10;Description automatically generated">
            <a:extLst>
              <a:ext uri="{FF2B5EF4-FFF2-40B4-BE49-F238E27FC236}">
                <a16:creationId xmlns:a16="http://schemas.microsoft.com/office/drawing/2014/main" id="{4F10A2B8-B590-F3FA-0A81-0B488396E9C5}"/>
              </a:ext>
            </a:extLst>
          </p:cNvPr>
          <p:cNvPicPr>
            <a:picLocks noChangeAspect="1"/>
          </p:cNvPicPr>
          <p:nvPr/>
        </p:nvPicPr>
        <p:blipFill>
          <a:blip r:embed="rId2"/>
          <a:stretch>
            <a:fillRect/>
          </a:stretch>
        </p:blipFill>
        <p:spPr>
          <a:xfrm>
            <a:off x="11202642" y="-205416"/>
            <a:ext cx="1217233" cy="1205327"/>
          </a:xfrm>
          <a:prstGeom prst="rect">
            <a:avLst/>
          </a:prstGeom>
        </p:spPr>
      </p:pic>
      <p:sp>
        <p:nvSpPr>
          <p:cNvPr id="5" name="Footer Placeholder 4">
            <a:extLst>
              <a:ext uri="{FF2B5EF4-FFF2-40B4-BE49-F238E27FC236}">
                <a16:creationId xmlns:a16="http://schemas.microsoft.com/office/drawing/2014/main" id="{429A5511-84AF-DCE6-5598-FF7EFCD30B39}"/>
              </a:ext>
            </a:extLst>
          </p:cNvPr>
          <p:cNvSpPr>
            <a:spLocks noGrp="1"/>
          </p:cNvSpPr>
          <p:nvPr>
            <p:ph type="ftr" sz="quarter" idx="11"/>
          </p:nvPr>
        </p:nvSpPr>
        <p:spPr/>
        <p:txBody>
          <a:bodyPr/>
          <a:lstStyle/>
          <a:p>
            <a:r>
              <a:rPr lang="en-US" dirty="0"/>
              <a:t>Navigating the Future of Learning​</a:t>
            </a:r>
          </a:p>
        </p:txBody>
      </p:sp>
      <p:sp>
        <p:nvSpPr>
          <p:cNvPr id="2" name="TextBox 1">
            <a:extLst>
              <a:ext uri="{FF2B5EF4-FFF2-40B4-BE49-F238E27FC236}">
                <a16:creationId xmlns:a16="http://schemas.microsoft.com/office/drawing/2014/main" id="{1136A98E-4957-8F63-0A2B-E26960E02268}"/>
              </a:ext>
            </a:extLst>
          </p:cNvPr>
          <p:cNvSpPr txBox="1"/>
          <p:nvPr/>
        </p:nvSpPr>
        <p:spPr>
          <a:xfrm>
            <a:off x="1543331" y="3216168"/>
            <a:ext cx="5176266" cy="2123658"/>
          </a:xfrm>
          <a:prstGeom prst="rect">
            <a:avLst/>
          </a:prstGeom>
          <a:noFill/>
        </p:spPr>
        <p:txBody>
          <a:bodyPr wrap="square" rtlCol="0">
            <a:spAutoFit/>
          </a:bodyPr>
          <a:lstStyle/>
          <a:p>
            <a:pPr algn="just"/>
            <a:r>
              <a:rPr lang="en-IN" b="0" i="0" dirty="0">
                <a:solidFill>
                  <a:srgbClr val="091E42"/>
                </a:solidFill>
                <a:effectLst/>
                <a:latin typeface="freight-text-pro"/>
              </a:rPr>
              <a:t>Chrome extension: </a:t>
            </a:r>
            <a:r>
              <a:rPr lang="en-IN" b="1" i="0" dirty="0">
                <a:solidFill>
                  <a:srgbClr val="091E42"/>
                </a:solidFill>
                <a:effectLst/>
                <a:latin typeface="freight-text-pro"/>
              </a:rPr>
              <a:t>YouT</a:t>
            </a:r>
            <a:r>
              <a:rPr lang="en-IN" b="1" dirty="0">
                <a:solidFill>
                  <a:srgbClr val="091E42"/>
                </a:solidFill>
                <a:latin typeface="freight-text-pro"/>
              </a:rPr>
              <a:t>ube Summary with </a:t>
            </a:r>
            <a:r>
              <a:rPr lang="en-IN" b="1" dirty="0" err="1">
                <a:solidFill>
                  <a:srgbClr val="091E42"/>
                </a:solidFill>
                <a:latin typeface="freight-text-pro"/>
              </a:rPr>
              <a:t>ChatGPT</a:t>
            </a:r>
            <a:endParaRPr lang="en-IN" b="1" dirty="0">
              <a:solidFill>
                <a:srgbClr val="091E42"/>
              </a:solidFill>
              <a:latin typeface="freight-text-pro"/>
            </a:endParaRPr>
          </a:p>
          <a:p>
            <a:pPr algn="just"/>
            <a:endParaRPr lang="en-IN" dirty="0">
              <a:solidFill>
                <a:srgbClr val="091E42"/>
              </a:solidFill>
              <a:latin typeface="freight-text-pro"/>
            </a:endParaRPr>
          </a:p>
          <a:p>
            <a:pPr algn="just"/>
            <a:r>
              <a:rPr lang="en-IN" b="0" i="0" dirty="0">
                <a:solidFill>
                  <a:srgbClr val="091E42"/>
                </a:solidFill>
                <a:effectLst/>
                <a:latin typeface="freight-text-pro"/>
                <a:hlinkClick r:id="rId3"/>
              </a:rPr>
              <a:t>https://github.com/f/awesome-chatgpt-prompts</a:t>
            </a:r>
            <a:endParaRPr lang="en-IN" b="0" i="0" dirty="0">
              <a:solidFill>
                <a:srgbClr val="091E42"/>
              </a:solidFill>
              <a:effectLst/>
              <a:latin typeface="freight-text-pro"/>
            </a:endParaRPr>
          </a:p>
          <a:p>
            <a:pPr algn="just"/>
            <a:endParaRPr lang="en-IN" dirty="0">
              <a:solidFill>
                <a:srgbClr val="091E42"/>
              </a:solidFill>
              <a:latin typeface="freight-text-pro"/>
            </a:endParaRPr>
          </a:p>
          <a:p>
            <a:pPr algn="just"/>
            <a:r>
              <a:rPr lang="en-IN" b="1" dirty="0">
                <a:solidFill>
                  <a:srgbClr val="091E42"/>
                </a:solidFill>
                <a:latin typeface="freight-text-pro"/>
              </a:rPr>
              <a:t>Also Visit:</a:t>
            </a:r>
          </a:p>
          <a:p>
            <a:pPr algn="just"/>
            <a:r>
              <a:rPr lang="en-IN" sz="1400" b="0" i="0" dirty="0">
                <a:solidFill>
                  <a:srgbClr val="091E42"/>
                </a:solidFill>
                <a:effectLst/>
                <a:latin typeface="freight-text-pro"/>
                <a:hlinkClick r:id="rId4"/>
              </a:rPr>
              <a:t>https://www.deeplearning.ai/short-courses/chatgpt-prompt-engineering-for-developers/</a:t>
            </a:r>
            <a:endParaRPr lang="en-IN" sz="1400" b="0" i="0" dirty="0">
              <a:solidFill>
                <a:srgbClr val="091E42"/>
              </a:solidFill>
              <a:effectLst/>
              <a:latin typeface="freight-text-pro"/>
            </a:endParaRPr>
          </a:p>
          <a:p>
            <a:pPr algn="just"/>
            <a:r>
              <a:rPr lang="en-IN" sz="1400" b="0" i="0" dirty="0">
                <a:solidFill>
                  <a:srgbClr val="091E42"/>
                </a:solidFill>
                <a:effectLst/>
                <a:latin typeface="freight-text-pro"/>
              </a:rPr>
              <a:t>https://</a:t>
            </a:r>
            <a:r>
              <a:rPr lang="en-IN" sz="1400" b="0" i="0" dirty="0" err="1">
                <a:solidFill>
                  <a:srgbClr val="091E42"/>
                </a:solidFill>
                <a:effectLst/>
                <a:latin typeface="freight-text-pro"/>
              </a:rPr>
              <a:t>www.deeplearning.ai</a:t>
            </a:r>
            <a:r>
              <a:rPr lang="en-IN" sz="1400" b="0" i="0" dirty="0">
                <a:solidFill>
                  <a:srgbClr val="091E42"/>
                </a:solidFill>
                <a:effectLst/>
                <a:latin typeface="freight-text-pro"/>
              </a:rPr>
              <a:t>/short-courses/</a:t>
            </a:r>
          </a:p>
        </p:txBody>
      </p:sp>
      <p:pic>
        <p:nvPicPr>
          <p:cNvPr id="7" name="Picture 6" descr="A group of people sitting around a table&#10;&#10;Description automatically generated">
            <a:extLst>
              <a:ext uri="{FF2B5EF4-FFF2-40B4-BE49-F238E27FC236}">
                <a16:creationId xmlns:a16="http://schemas.microsoft.com/office/drawing/2014/main" id="{7791EB00-D449-FF2F-582D-85F445218A8D}"/>
              </a:ext>
            </a:extLst>
          </p:cNvPr>
          <p:cNvPicPr>
            <a:picLocks noChangeAspect="1"/>
          </p:cNvPicPr>
          <p:nvPr/>
        </p:nvPicPr>
        <p:blipFill>
          <a:blip r:embed="rId5"/>
          <a:stretch>
            <a:fillRect/>
          </a:stretch>
        </p:blipFill>
        <p:spPr>
          <a:xfrm>
            <a:off x="7011275" y="1258031"/>
            <a:ext cx="4234654" cy="2419802"/>
          </a:xfrm>
          <a:prstGeom prst="rect">
            <a:avLst/>
          </a:prstGeom>
        </p:spPr>
      </p:pic>
    </p:spTree>
    <p:extLst>
      <p:ext uri="{BB962C8B-B14F-4D97-AF65-F5344CB8AC3E}">
        <p14:creationId xmlns:p14="http://schemas.microsoft.com/office/powerpoint/2010/main" val="69656321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69CB69-B985-9C4C-0BC4-5E7DACD66307}"/>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4DEB5966-6F4D-B618-75DA-F9A03887A56F}"/>
              </a:ext>
            </a:extLst>
          </p:cNvPr>
          <p:cNvSpPr/>
          <p:nvPr/>
        </p:nvSpPr>
        <p:spPr>
          <a:xfrm>
            <a:off x="0" y="1"/>
            <a:ext cx="1126638" cy="6858000"/>
          </a:xfrm>
          <a:prstGeom prst="rect">
            <a:avLst/>
          </a:prstGeom>
          <a:solidFill>
            <a:srgbClr val="D7C05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53CD44D1-8622-81D2-852B-9CE831EEA56B}"/>
              </a:ext>
            </a:extLst>
          </p:cNvPr>
          <p:cNvSpPr/>
          <p:nvPr/>
        </p:nvSpPr>
        <p:spPr>
          <a:xfrm>
            <a:off x="565288" y="0"/>
            <a:ext cx="549447" cy="6858000"/>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559A5980-D0AB-2F89-E6EF-B026D21C5364}"/>
              </a:ext>
            </a:extLst>
          </p:cNvPr>
          <p:cNvSpPr txBox="1"/>
          <p:nvPr/>
        </p:nvSpPr>
        <p:spPr>
          <a:xfrm>
            <a:off x="601006" y="42718"/>
            <a:ext cx="442291" cy="707886"/>
          </a:xfrm>
          <a:prstGeom prst="rect">
            <a:avLst/>
          </a:prstGeom>
          <a:noFill/>
        </p:spPr>
        <p:txBody>
          <a:bodyPr wrap="square" rtlCol="0">
            <a:spAutoFit/>
          </a:bodyPr>
          <a:lstStyle/>
          <a:p>
            <a:r>
              <a:rPr lang="el-GR" sz="4000">
                <a:solidFill>
                  <a:srgbClr val="D7C055"/>
                </a:solidFill>
              </a:rPr>
              <a:t>π</a:t>
            </a:r>
            <a:endParaRPr lang="en-US" sz="4000">
              <a:solidFill>
                <a:srgbClr val="D7C055"/>
              </a:solidFill>
            </a:endParaRPr>
          </a:p>
        </p:txBody>
      </p:sp>
      <p:pic>
        <p:nvPicPr>
          <p:cNvPr id="10" name="Picture 9" descr="A logo with lines in a black background&#10;&#10;Description automatically generated">
            <a:extLst>
              <a:ext uri="{FF2B5EF4-FFF2-40B4-BE49-F238E27FC236}">
                <a16:creationId xmlns:a16="http://schemas.microsoft.com/office/drawing/2014/main" id="{97A7F53D-8996-E736-9A40-55045F4D9D75}"/>
              </a:ext>
            </a:extLst>
          </p:cNvPr>
          <p:cNvPicPr>
            <a:picLocks noChangeAspect="1"/>
          </p:cNvPicPr>
          <p:nvPr/>
        </p:nvPicPr>
        <p:blipFill>
          <a:blip r:embed="rId2"/>
          <a:stretch>
            <a:fillRect/>
          </a:stretch>
        </p:blipFill>
        <p:spPr>
          <a:xfrm>
            <a:off x="11202642" y="-205416"/>
            <a:ext cx="1217233" cy="1205327"/>
          </a:xfrm>
          <a:prstGeom prst="rect">
            <a:avLst/>
          </a:prstGeom>
        </p:spPr>
      </p:pic>
      <p:sp>
        <p:nvSpPr>
          <p:cNvPr id="4" name="Google Shape;232;g2b25827427c_0_1215">
            <a:extLst>
              <a:ext uri="{FF2B5EF4-FFF2-40B4-BE49-F238E27FC236}">
                <a16:creationId xmlns:a16="http://schemas.microsoft.com/office/drawing/2014/main" id="{A46C7A03-4A21-816F-D551-56D37D5148A5}"/>
              </a:ext>
            </a:extLst>
          </p:cNvPr>
          <p:cNvSpPr txBox="1">
            <a:spLocks noGrp="1"/>
          </p:cNvSpPr>
          <p:nvPr/>
        </p:nvSpPr>
        <p:spPr>
          <a:xfrm>
            <a:off x="1559508" y="1747412"/>
            <a:ext cx="4223323" cy="786042"/>
          </a:xfrm>
          <a:prstGeom prst="rect">
            <a:avLst/>
          </a:prstGeom>
          <a:noFill/>
          <a:ln>
            <a:noFill/>
          </a:ln>
        </p:spPr>
        <p:txBody>
          <a:bodyPr spcFirstLastPara="1" wrap="square" lIns="91425" tIns="45700" rIns="91425" bIns="45700"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343F49"/>
              </a:buClr>
              <a:buSzPts val="3600"/>
              <a:buFont typeface="Arial"/>
              <a:buNone/>
              <a:defRPr sz="3600" b="0" i="0" u="none" strike="noStrike" cap="none">
                <a:solidFill>
                  <a:srgbClr val="343F49"/>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0" lvl="0" indent="0" algn="ctr" rtl="0">
              <a:lnSpc>
                <a:spcPct val="90000"/>
              </a:lnSpc>
              <a:spcBef>
                <a:spcPts val="0"/>
              </a:spcBef>
              <a:spcAft>
                <a:spcPts val="0"/>
              </a:spcAft>
              <a:buClr>
                <a:srgbClr val="343F49"/>
              </a:buClr>
              <a:buSzPts val="5400"/>
              <a:buFont typeface="Arial"/>
              <a:buNone/>
            </a:pPr>
            <a:r>
              <a:rPr lang="en-US" sz="5400" b="1" dirty="0">
                <a:solidFill>
                  <a:schemeClr val="tx1"/>
                </a:solidFill>
              </a:rPr>
              <a:t>Thank You!</a:t>
            </a:r>
            <a:endParaRPr sz="5400" b="1" dirty="0">
              <a:solidFill>
                <a:schemeClr val="tx1"/>
              </a:solidFill>
            </a:endParaRPr>
          </a:p>
        </p:txBody>
      </p:sp>
      <p:sp>
        <p:nvSpPr>
          <p:cNvPr id="2" name="Footer Placeholder 1">
            <a:extLst>
              <a:ext uri="{FF2B5EF4-FFF2-40B4-BE49-F238E27FC236}">
                <a16:creationId xmlns:a16="http://schemas.microsoft.com/office/drawing/2014/main" id="{A54AA564-0954-1D0C-3057-7D272AE6BFF0}"/>
              </a:ext>
            </a:extLst>
          </p:cNvPr>
          <p:cNvSpPr>
            <a:spLocks noGrp="1"/>
          </p:cNvSpPr>
          <p:nvPr>
            <p:ph type="ftr" sz="quarter" idx="11"/>
          </p:nvPr>
        </p:nvSpPr>
        <p:spPr/>
        <p:txBody>
          <a:bodyPr/>
          <a:lstStyle/>
          <a:p>
            <a:r>
              <a:rPr lang="en-US"/>
              <a:t>Navigating the Future of Learning​</a:t>
            </a:r>
          </a:p>
        </p:txBody>
      </p:sp>
      <p:pic>
        <p:nvPicPr>
          <p:cNvPr id="15" name="Picture 14" descr="vinit.jpg">
            <a:extLst>
              <a:ext uri="{FF2B5EF4-FFF2-40B4-BE49-F238E27FC236}">
                <a16:creationId xmlns:a16="http://schemas.microsoft.com/office/drawing/2014/main" id="{BBFCD0AD-FE33-3358-7574-9587B4820BBC}"/>
              </a:ext>
            </a:extLst>
          </p:cNvPr>
          <p:cNvPicPr>
            <a:picLocks noChangeAspect="1"/>
          </p:cNvPicPr>
          <p:nvPr/>
        </p:nvPicPr>
        <p:blipFill>
          <a:blip r:embed="rId3"/>
          <a:stretch>
            <a:fillRect/>
          </a:stretch>
        </p:blipFill>
        <p:spPr>
          <a:xfrm>
            <a:off x="7006183" y="1747412"/>
            <a:ext cx="3192175" cy="3341100"/>
          </a:xfrm>
          <a:prstGeom prst="rect">
            <a:avLst/>
          </a:prstGeom>
        </p:spPr>
      </p:pic>
      <p:sp>
        <p:nvSpPr>
          <p:cNvPr id="21" name="TextBox 20">
            <a:extLst>
              <a:ext uri="{FF2B5EF4-FFF2-40B4-BE49-F238E27FC236}">
                <a16:creationId xmlns:a16="http://schemas.microsoft.com/office/drawing/2014/main" id="{A4692658-4B37-DC7B-3DE7-4AA62CA018C7}"/>
              </a:ext>
            </a:extLst>
          </p:cNvPr>
          <p:cNvSpPr txBox="1"/>
          <p:nvPr/>
        </p:nvSpPr>
        <p:spPr>
          <a:xfrm>
            <a:off x="7006183" y="5136743"/>
            <a:ext cx="2828282"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b="1" dirty="0">
                <a:cs typeface="Segoe UI"/>
              </a:rPr>
              <a:t>Vinit Narula</a:t>
            </a:r>
            <a:endParaRPr lang="en-US" sz="1400" dirty="0"/>
          </a:p>
          <a:p>
            <a:r>
              <a:rPr lang="en-US" sz="1400" dirty="0">
                <a:ea typeface="+mn-lt"/>
                <a:cs typeface="+mn-lt"/>
              </a:rPr>
              <a:t>www.linkedin.com/in/vinitnarula/</a:t>
            </a:r>
          </a:p>
        </p:txBody>
      </p:sp>
    </p:spTree>
    <p:extLst>
      <p:ext uri="{BB962C8B-B14F-4D97-AF65-F5344CB8AC3E}">
        <p14:creationId xmlns:p14="http://schemas.microsoft.com/office/powerpoint/2010/main" val="22852538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099638-615D-EC9A-CA47-B94B111F353F}"/>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DA9A410B-9CF6-59C2-91AE-11A38AEF1507}"/>
              </a:ext>
            </a:extLst>
          </p:cNvPr>
          <p:cNvSpPr/>
          <p:nvPr/>
        </p:nvSpPr>
        <p:spPr>
          <a:xfrm>
            <a:off x="0" y="1"/>
            <a:ext cx="1126638" cy="6858000"/>
          </a:xfrm>
          <a:prstGeom prst="rect">
            <a:avLst/>
          </a:prstGeom>
          <a:solidFill>
            <a:srgbClr val="D7C05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274ADFD1-B64B-749F-C667-87BD5BED4198}"/>
              </a:ext>
            </a:extLst>
          </p:cNvPr>
          <p:cNvSpPr/>
          <p:nvPr/>
        </p:nvSpPr>
        <p:spPr>
          <a:xfrm>
            <a:off x="565288" y="0"/>
            <a:ext cx="549447" cy="6858000"/>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0F9C2FB8-88DF-DD51-B214-F4AB1AE7647E}"/>
              </a:ext>
            </a:extLst>
          </p:cNvPr>
          <p:cNvSpPr txBox="1"/>
          <p:nvPr/>
        </p:nvSpPr>
        <p:spPr>
          <a:xfrm>
            <a:off x="601006" y="42718"/>
            <a:ext cx="442291" cy="707886"/>
          </a:xfrm>
          <a:prstGeom prst="rect">
            <a:avLst/>
          </a:prstGeom>
          <a:noFill/>
        </p:spPr>
        <p:txBody>
          <a:bodyPr wrap="square" rtlCol="0">
            <a:spAutoFit/>
          </a:bodyPr>
          <a:lstStyle/>
          <a:p>
            <a:r>
              <a:rPr lang="el-GR" sz="4000">
                <a:solidFill>
                  <a:srgbClr val="D7C055"/>
                </a:solidFill>
              </a:rPr>
              <a:t>π</a:t>
            </a:r>
            <a:endParaRPr lang="en-US" sz="4000">
              <a:solidFill>
                <a:srgbClr val="D7C055"/>
              </a:solidFill>
            </a:endParaRPr>
          </a:p>
        </p:txBody>
      </p:sp>
      <p:pic>
        <p:nvPicPr>
          <p:cNvPr id="10" name="Picture 9" descr="A logo with lines in a black background&#10;&#10;Description automatically generated">
            <a:extLst>
              <a:ext uri="{FF2B5EF4-FFF2-40B4-BE49-F238E27FC236}">
                <a16:creationId xmlns:a16="http://schemas.microsoft.com/office/drawing/2014/main" id="{2F4BA2FD-1A7E-0721-B484-CF134B115A89}"/>
              </a:ext>
            </a:extLst>
          </p:cNvPr>
          <p:cNvPicPr>
            <a:picLocks noChangeAspect="1"/>
          </p:cNvPicPr>
          <p:nvPr/>
        </p:nvPicPr>
        <p:blipFill>
          <a:blip r:embed="rId2"/>
          <a:stretch>
            <a:fillRect/>
          </a:stretch>
        </p:blipFill>
        <p:spPr>
          <a:xfrm>
            <a:off x="11202642" y="-205416"/>
            <a:ext cx="1217233" cy="1205327"/>
          </a:xfrm>
          <a:prstGeom prst="rect">
            <a:avLst/>
          </a:prstGeom>
        </p:spPr>
      </p:pic>
      <p:sp>
        <p:nvSpPr>
          <p:cNvPr id="2" name="Google Shape;149;p2">
            <a:extLst>
              <a:ext uri="{FF2B5EF4-FFF2-40B4-BE49-F238E27FC236}">
                <a16:creationId xmlns:a16="http://schemas.microsoft.com/office/drawing/2014/main" id="{69D36DDD-8ED3-4110-3706-E9E9DD976CD5}"/>
              </a:ext>
            </a:extLst>
          </p:cNvPr>
          <p:cNvSpPr txBox="1">
            <a:spLocks noGrp="1"/>
          </p:cNvSpPr>
          <p:nvPr/>
        </p:nvSpPr>
        <p:spPr>
          <a:xfrm>
            <a:off x="1593436" y="177800"/>
            <a:ext cx="9782801" cy="1239837"/>
          </a:xfrm>
          <a:prstGeom prst="rect">
            <a:avLst/>
          </a:prstGeom>
          <a:noFill/>
          <a:ln>
            <a:noFill/>
          </a:ln>
        </p:spPr>
        <p:txBody>
          <a:bodyPr spcFirstLastPara="1" wrap="square" lIns="91425" tIns="45700" rIns="91425" bIns="45700" anchor="b"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343F49"/>
              </a:buClr>
              <a:buSzPts val="1800"/>
              <a:buFont typeface="Arial"/>
              <a:buNone/>
              <a:defRPr sz="3600" b="0" i="0" u="none" strike="noStrike" cap="none">
                <a:solidFill>
                  <a:srgbClr val="343F49"/>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buSzPts val="3600"/>
            </a:pPr>
            <a:r>
              <a:rPr lang="en-US" b="1" dirty="0">
                <a:solidFill>
                  <a:schemeClr val="tx1"/>
                </a:solidFill>
              </a:rPr>
              <a:t>Impact of GenAI across Function</a:t>
            </a:r>
          </a:p>
        </p:txBody>
      </p:sp>
      <p:pic>
        <p:nvPicPr>
          <p:cNvPr id="4" name="Picture 3">
            <a:extLst>
              <a:ext uri="{FF2B5EF4-FFF2-40B4-BE49-F238E27FC236}">
                <a16:creationId xmlns:a16="http://schemas.microsoft.com/office/drawing/2014/main" id="{9E22B628-6006-A9C0-A193-FB8C5785BC30}"/>
              </a:ext>
            </a:extLst>
          </p:cNvPr>
          <p:cNvPicPr>
            <a:picLocks noChangeAspect="1"/>
          </p:cNvPicPr>
          <p:nvPr/>
        </p:nvPicPr>
        <p:blipFill>
          <a:blip r:embed="rId3"/>
          <a:stretch>
            <a:fillRect/>
          </a:stretch>
        </p:blipFill>
        <p:spPr>
          <a:xfrm>
            <a:off x="1640681" y="1801415"/>
            <a:ext cx="9738122" cy="4029075"/>
          </a:xfrm>
          <a:prstGeom prst="rect">
            <a:avLst/>
          </a:prstGeom>
        </p:spPr>
      </p:pic>
      <p:sp>
        <p:nvSpPr>
          <p:cNvPr id="3" name="Google Shape;208;g2b25827427c_0_1">
            <a:extLst>
              <a:ext uri="{FF2B5EF4-FFF2-40B4-BE49-F238E27FC236}">
                <a16:creationId xmlns:a16="http://schemas.microsoft.com/office/drawing/2014/main" id="{9C9A11B1-5B79-CEA7-4DF9-C9836CDD76EB}"/>
              </a:ext>
            </a:extLst>
          </p:cNvPr>
          <p:cNvSpPr txBox="1"/>
          <p:nvPr/>
        </p:nvSpPr>
        <p:spPr>
          <a:xfrm>
            <a:off x="8798725" y="6179350"/>
            <a:ext cx="2738400" cy="321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r>
              <a:rPr lang="en-US" sz="1100">
                <a:solidFill>
                  <a:schemeClr val="dk1"/>
                </a:solidFill>
              </a:rPr>
              <a:t>Source: Goldman Sachs Report</a:t>
            </a:r>
            <a:endParaRPr sz="1100">
              <a:solidFill>
                <a:schemeClr val="dk1"/>
              </a:solidFill>
            </a:endParaRPr>
          </a:p>
        </p:txBody>
      </p:sp>
      <p:sp>
        <p:nvSpPr>
          <p:cNvPr id="5" name="Footer Placeholder 4">
            <a:extLst>
              <a:ext uri="{FF2B5EF4-FFF2-40B4-BE49-F238E27FC236}">
                <a16:creationId xmlns:a16="http://schemas.microsoft.com/office/drawing/2014/main" id="{372D29D2-8E02-84E0-42C3-CA56661470CE}"/>
              </a:ext>
            </a:extLst>
          </p:cNvPr>
          <p:cNvSpPr>
            <a:spLocks noGrp="1"/>
          </p:cNvSpPr>
          <p:nvPr>
            <p:ph type="ftr" sz="quarter" idx="11"/>
          </p:nvPr>
        </p:nvSpPr>
        <p:spPr/>
        <p:txBody>
          <a:bodyPr/>
          <a:lstStyle/>
          <a:p>
            <a:r>
              <a:rPr lang="en-US"/>
              <a:t>Navigating the Future of Learning </a:t>
            </a:r>
          </a:p>
        </p:txBody>
      </p:sp>
    </p:spTree>
    <p:extLst>
      <p:ext uri="{BB962C8B-B14F-4D97-AF65-F5344CB8AC3E}">
        <p14:creationId xmlns:p14="http://schemas.microsoft.com/office/powerpoint/2010/main" val="16123695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A7E91C-8D24-34D6-ED0A-7789ED9A2D66}"/>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AF458B86-71FE-0702-5483-3B09F34978EB}"/>
              </a:ext>
            </a:extLst>
          </p:cNvPr>
          <p:cNvSpPr/>
          <p:nvPr/>
        </p:nvSpPr>
        <p:spPr>
          <a:xfrm>
            <a:off x="0" y="1"/>
            <a:ext cx="1126638" cy="6858000"/>
          </a:xfrm>
          <a:prstGeom prst="rect">
            <a:avLst/>
          </a:prstGeom>
          <a:solidFill>
            <a:srgbClr val="D7C05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ECE6BDC8-08E8-2427-7D6B-751D70B74B27}"/>
              </a:ext>
            </a:extLst>
          </p:cNvPr>
          <p:cNvSpPr/>
          <p:nvPr/>
        </p:nvSpPr>
        <p:spPr>
          <a:xfrm>
            <a:off x="565288" y="0"/>
            <a:ext cx="549447" cy="6858000"/>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5B042E0-F953-AD63-0DE2-869A35077D9B}"/>
              </a:ext>
            </a:extLst>
          </p:cNvPr>
          <p:cNvSpPr txBox="1"/>
          <p:nvPr/>
        </p:nvSpPr>
        <p:spPr>
          <a:xfrm>
            <a:off x="601006" y="42718"/>
            <a:ext cx="442291" cy="707886"/>
          </a:xfrm>
          <a:prstGeom prst="rect">
            <a:avLst/>
          </a:prstGeom>
          <a:noFill/>
        </p:spPr>
        <p:txBody>
          <a:bodyPr wrap="square" rtlCol="0">
            <a:spAutoFit/>
          </a:bodyPr>
          <a:lstStyle/>
          <a:p>
            <a:r>
              <a:rPr lang="el-GR" sz="4000">
                <a:solidFill>
                  <a:srgbClr val="D7C055"/>
                </a:solidFill>
              </a:rPr>
              <a:t>π</a:t>
            </a:r>
            <a:endParaRPr lang="en-US" sz="4000">
              <a:solidFill>
                <a:srgbClr val="D7C055"/>
              </a:solidFill>
            </a:endParaRPr>
          </a:p>
        </p:txBody>
      </p:sp>
      <p:pic>
        <p:nvPicPr>
          <p:cNvPr id="10" name="Picture 9" descr="A logo with lines in a black background&#10;&#10;Description automatically generated">
            <a:extLst>
              <a:ext uri="{FF2B5EF4-FFF2-40B4-BE49-F238E27FC236}">
                <a16:creationId xmlns:a16="http://schemas.microsoft.com/office/drawing/2014/main" id="{28CA968F-6F7B-11B4-E087-C5E8B9C7A54C}"/>
              </a:ext>
            </a:extLst>
          </p:cNvPr>
          <p:cNvPicPr>
            <a:picLocks noChangeAspect="1"/>
          </p:cNvPicPr>
          <p:nvPr/>
        </p:nvPicPr>
        <p:blipFill>
          <a:blip r:embed="rId2"/>
          <a:stretch>
            <a:fillRect/>
          </a:stretch>
        </p:blipFill>
        <p:spPr>
          <a:xfrm>
            <a:off x="11202642" y="-205416"/>
            <a:ext cx="1217233" cy="1205327"/>
          </a:xfrm>
          <a:prstGeom prst="rect">
            <a:avLst/>
          </a:prstGeom>
        </p:spPr>
      </p:pic>
      <p:sp>
        <p:nvSpPr>
          <p:cNvPr id="2" name="Google Shape;149;p2">
            <a:extLst>
              <a:ext uri="{FF2B5EF4-FFF2-40B4-BE49-F238E27FC236}">
                <a16:creationId xmlns:a16="http://schemas.microsoft.com/office/drawing/2014/main" id="{43DEE333-667D-2056-61F7-A20921B0E58D}"/>
              </a:ext>
            </a:extLst>
          </p:cNvPr>
          <p:cNvSpPr txBox="1">
            <a:spLocks noGrp="1"/>
          </p:cNvSpPr>
          <p:nvPr/>
        </p:nvSpPr>
        <p:spPr>
          <a:xfrm>
            <a:off x="1593436" y="177800"/>
            <a:ext cx="9782801" cy="1239837"/>
          </a:xfrm>
          <a:prstGeom prst="rect">
            <a:avLst/>
          </a:prstGeom>
          <a:noFill/>
          <a:ln>
            <a:noFill/>
          </a:ln>
        </p:spPr>
        <p:txBody>
          <a:bodyPr spcFirstLastPara="1" wrap="square" lIns="91425" tIns="45700" rIns="91425" bIns="45700" anchor="b"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343F49"/>
              </a:buClr>
              <a:buSzPts val="1800"/>
              <a:buFont typeface="Arial"/>
              <a:buNone/>
              <a:defRPr sz="3600" b="0" i="0" u="none" strike="noStrike" cap="none">
                <a:solidFill>
                  <a:srgbClr val="343F49"/>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buSzPts val="3600"/>
            </a:pPr>
            <a:r>
              <a:rPr lang="en-US" b="1">
                <a:solidFill>
                  <a:schemeClr val="tx1"/>
                </a:solidFill>
              </a:rPr>
              <a:t>Impact of GenAI across Function</a:t>
            </a:r>
          </a:p>
        </p:txBody>
      </p:sp>
      <p:sp>
        <p:nvSpPr>
          <p:cNvPr id="9" name="Google Shape;214;g2b25827427c_0_18">
            <a:extLst>
              <a:ext uri="{FF2B5EF4-FFF2-40B4-BE49-F238E27FC236}">
                <a16:creationId xmlns:a16="http://schemas.microsoft.com/office/drawing/2014/main" id="{DAE99DBC-495F-82C6-A649-3D490D4A8F13}"/>
              </a:ext>
            </a:extLst>
          </p:cNvPr>
          <p:cNvSpPr txBox="1"/>
          <p:nvPr/>
        </p:nvSpPr>
        <p:spPr>
          <a:xfrm>
            <a:off x="8798725" y="6179350"/>
            <a:ext cx="2738400" cy="321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r>
              <a:rPr lang="en-US" sz="1100">
                <a:solidFill>
                  <a:schemeClr val="dk1"/>
                </a:solidFill>
              </a:rPr>
              <a:t>Source: McKinsey Report</a:t>
            </a:r>
            <a:endParaRPr sz="1100">
              <a:solidFill>
                <a:schemeClr val="dk1"/>
              </a:solidFill>
            </a:endParaRPr>
          </a:p>
        </p:txBody>
      </p:sp>
      <p:pic>
        <p:nvPicPr>
          <p:cNvPr id="3" name="Picture 2">
            <a:extLst>
              <a:ext uri="{FF2B5EF4-FFF2-40B4-BE49-F238E27FC236}">
                <a16:creationId xmlns:a16="http://schemas.microsoft.com/office/drawing/2014/main" id="{6F6760D6-099C-0DB3-E8EF-7A5AD34A6065}"/>
              </a:ext>
            </a:extLst>
          </p:cNvPr>
          <p:cNvPicPr>
            <a:picLocks noChangeAspect="1"/>
          </p:cNvPicPr>
          <p:nvPr/>
        </p:nvPicPr>
        <p:blipFill>
          <a:blip r:embed="rId3"/>
          <a:stretch>
            <a:fillRect/>
          </a:stretch>
        </p:blipFill>
        <p:spPr>
          <a:xfrm>
            <a:off x="3092831" y="1625202"/>
            <a:ext cx="5708683" cy="4714876"/>
          </a:xfrm>
          <a:prstGeom prst="rect">
            <a:avLst/>
          </a:prstGeom>
        </p:spPr>
      </p:pic>
      <p:sp>
        <p:nvSpPr>
          <p:cNvPr id="4" name="Footer Placeholder 3">
            <a:extLst>
              <a:ext uri="{FF2B5EF4-FFF2-40B4-BE49-F238E27FC236}">
                <a16:creationId xmlns:a16="http://schemas.microsoft.com/office/drawing/2014/main" id="{D6F94BFF-125D-61A5-18A4-581D14ED46A4}"/>
              </a:ext>
            </a:extLst>
          </p:cNvPr>
          <p:cNvSpPr>
            <a:spLocks noGrp="1"/>
          </p:cNvSpPr>
          <p:nvPr>
            <p:ph type="ftr" sz="quarter" idx="11"/>
          </p:nvPr>
        </p:nvSpPr>
        <p:spPr/>
        <p:txBody>
          <a:bodyPr/>
          <a:lstStyle/>
          <a:p>
            <a:r>
              <a:rPr lang="en-US"/>
              <a:t>Navigating the Future of Learning </a:t>
            </a:r>
          </a:p>
        </p:txBody>
      </p:sp>
    </p:spTree>
    <p:extLst>
      <p:ext uri="{BB962C8B-B14F-4D97-AF65-F5344CB8AC3E}">
        <p14:creationId xmlns:p14="http://schemas.microsoft.com/office/powerpoint/2010/main" val="3422251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D91AF1-691C-7C70-9C7D-A32DD9F8B292}"/>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BEDA6E22-0BAA-C712-70B4-24470BF37131}"/>
              </a:ext>
            </a:extLst>
          </p:cNvPr>
          <p:cNvSpPr/>
          <p:nvPr/>
        </p:nvSpPr>
        <p:spPr>
          <a:xfrm>
            <a:off x="0" y="1"/>
            <a:ext cx="1126638" cy="6858000"/>
          </a:xfrm>
          <a:prstGeom prst="rect">
            <a:avLst/>
          </a:prstGeom>
          <a:solidFill>
            <a:srgbClr val="D7C05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D625108A-85A7-D923-8102-0D15D180C048}"/>
              </a:ext>
            </a:extLst>
          </p:cNvPr>
          <p:cNvSpPr/>
          <p:nvPr/>
        </p:nvSpPr>
        <p:spPr>
          <a:xfrm>
            <a:off x="565288" y="0"/>
            <a:ext cx="549447" cy="6858000"/>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84353969-2C17-043D-0E99-769C5260D489}"/>
              </a:ext>
            </a:extLst>
          </p:cNvPr>
          <p:cNvSpPr txBox="1"/>
          <p:nvPr/>
        </p:nvSpPr>
        <p:spPr>
          <a:xfrm>
            <a:off x="601006" y="42718"/>
            <a:ext cx="442291" cy="707886"/>
          </a:xfrm>
          <a:prstGeom prst="rect">
            <a:avLst/>
          </a:prstGeom>
          <a:noFill/>
        </p:spPr>
        <p:txBody>
          <a:bodyPr wrap="square" rtlCol="0">
            <a:spAutoFit/>
          </a:bodyPr>
          <a:lstStyle/>
          <a:p>
            <a:r>
              <a:rPr lang="el-GR" sz="4000">
                <a:solidFill>
                  <a:srgbClr val="D7C055"/>
                </a:solidFill>
              </a:rPr>
              <a:t>π</a:t>
            </a:r>
            <a:endParaRPr lang="en-US" sz="4000">
              <a:solidFill>
                <a:srgbClr val="D7C055"/>
              </a:solidFill>
            </a:endParaRPr>
          </a:p>
        </p:txBody>
      </p:sp>
      <p:pic>
        <p:nvPicPr>
          <p:cNvPr id="10" name="Picture 9" descr="A logo with lines in a black background&#10;&#10;Description automatically generated">
            <a:extLst>
              <a:ext uri="{FF2B5EF4-FFF2-40B4-BE49-F238E27FC236}">
                <a16:creationId xmlns:a16="http://schemas.microsoft.com/office/drawing/2014/main" id="{49A12452-78C2-8250-875D-96878C25307E}"/>
              </a:ext>
            </a:extLst>
          </p:cNvPr>
          <p:cNvPicPr>
            <a:picLocks noChangeAspect="1"/>
          </p:cNvPicPr>
          <p:nvPr/>
        </p:nvPicPr>
        <p:blipFill>
          <a:blip r:embed="rId2"/>
          <a:stretch>
            <a:fillRect/>
          </a:stretch>
        </p:blipFill>
        <p:spPr>
          <a:xfrm>
            <a:off x="11202642" y="-205416"/>
            <a:ext cx="1217233" cy="1205327"/>
          </a:xfrm>
          <a:prstGeom prst="rect">
            <a:avLst/>
          </a:prstGeom>
        </p:spPr>
      </p:pic>
      <p:pic>
        <p:nvPicPr>
          <p:cNvPr id="11" name="Picture 10" descr="Q&amp;a - Free education icons">
            <a:extLst>
              <a:ext uri="{FF2B5EF4-FFF2-40B4-BE49-F238E27FC236}">
                <a16:creationId xmlns:a16="http://schemas.microsoft.com/office/drawing/2014/main" id="{A0E06826-8E85-8FD4-A12C-D70C818EF338}"/>
              </a:ext>
            </a:extLst>
          </p:cNvPr>
          <p:cNvPicPr>
            <a:picLocks noChangeAspect="1"/>
          </p:cNvPicPr>
          <p:nvPr/>
        </p:nvPicPr>
        <p:blipFill>
          <a:blip r:embed="rId3"/>
          <a:stretch>
            <a:fillRect/>
          </a:stretch>
        </p:blipFill>
        <p:spPr>
          <a:xfrm>
            <a:off x="3378994" y="592932"/>
            <a:ext cx="5576886" cy="5576886"/>
          </a:xfrm>
          <a:prstGeom prst="rect">
            <a:avLst/>
          </a:prstGeom>
        </p:spPr>
      </p:pic>
      <p:sp>
        <p:nvSpPr>
          <p:cNvPr id="2" name="Footer Placeholder 1">
            <a:extLst>
              <a:ext uri="{FF2B5EF4-FFF2-40B4-BE49-F238E27FC236}">
                <a16:creationId xmlns:a16="http://schemas.microsoft.com/office/drawing/2014/main" id="{823610B7-F5E4-7B30-909B-C3AA3558889D}"/>
              </a:ext>
            </a:extLst>
          </p:cNvPr>
          <p:cNvSpPr>
            <a:spLocks noGrp="1"/>
          </p:cNvSpPr>
          <p:nvPr>
            <p:ph type="ftr" sz="quarter" idx="11"/>
          </p:nvPr>
        </p:nvSpPr>
        <p:spPr/>
        <p:txBody>
          <a:bodyPr/>
          <a:lstStyle/>
          <a:p>
            <a:r>
              <a:rPr lang="en-US"/>
              <a:t>Navigating the Future of Learning </a:t>
            </a:r>
          </a:p>
        </p:txBody>
      </p:sp>
    </p:spTree>
    <p:extLst>
      <p:ext uri="{BB962C8B-B14F-4D97-AF65-F5344CB8AC3E}">
        <p14:creationId xmlns:p14="http://schemas.microsoft.com/office/powerpoint/2010/main" val="2581047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5AFFC5-A49F-A745-5716-9A7D946E869A}"/>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7F895815-77F3-1CED-F3AB-C3FC7FD48CCE}"/>
              </a:ext>
            </a:extLst>
          </p:cNvPr>
          <p:cNvSpPr/>
          <p:nvPr/>
        </p:nvSpPr>
        <p:spPr>
          <a:xfrm>
            <a:off x="0" y="1"/>
            <a:ext cx="1126638" cy="6858000"/>
          </a:xfrm>
          <a:prstGeom prst="rect">
            <a:avLst/>
          </a:prstGeom>
          <a:solidFill>
            <a:srgbClr val="D7C05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72D10945-62ED-5F79-40A0-AEABDE1DAC12}"/>
              </a:ext>
            </a:extLst>
          </p:cNvPr>
          <p:cNvSpPr/>
          <p:nvPr/>
        </p:nvSpPr>
        <p:spPr>
          <a:xfrm>
            <a:off x="565288" y="0"/>
            <a:ext cx="549447" cy="6858000"/>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CAA6C39F-AA6E-7CC0-30DD-A7ADED20CBEC}"/>
              </a:ext>
            </a:extLst>
          </p:cNvPr>
          <p:cNvSpPr txBox="1"/>
          <p:nvPr/>
        </p:nvSpPr>
        <p:spPr>
          <a:xfrm>
            <a:off x="601006" y="42718"/>
            <a:ext cx="442291" cy="707886"/>
          </a:xfrm>
          <a:prstGeom prst="rect">
            <a:avLst/>
          </a:prstGeom>
          <a:noFill/>
        </p:spPr>
        <p:txBody>
          <a:bodyPr wrap="square" rtlCol="0">
            <a:spAutoFit/>
          </a:bodyPr>
          <a:lstStyle/>
          <a:p>
            <a:r>
              <a:rPr lang="el-GR" sz="4000">
                <a:solidFill>
                  <a:srgbClr val="D7C055"/>
                </a:solidFill>
              </a:rPr>
              <a:t>π</a:t>
            </a:r>
            <a:endParaRPr lang="en-US" sz="4000">
              <a:solidFill>
                <a:srgbClr val="D7C055"/>
              </a:solidFill>
            </a:endParaRPr>
          </a:p>
        </p:txBody>
      </p:sp>
      <p:pic>
        <p:nvPicPr>
          <p:cNvPr id="10" name="Picture 9" descr="A logo with lines in a black background&#10;&#10;Description automatically generated">
            <a:extLst>
              <a:ext uri="{FF2B5EF4-FFF2-40B4-BE49-F238E27FC236}">
                <a16:creationId xmlns:a16="http://schemas.microsoft.com/office/drawing/2014/main" id="{AE9B1CEC-B995-0F6E-89D9-956913239571}"/>
              </a:ext>
            </a:extLst>
          </p:cNvPr>
          <p:cNvPicPr>
            <a:picLocks noChangeAspect="1"/>
          </p:cNvPicPr>
          <p:nvPr/>
        </p:nvPicPr>
        <p:blipFill>
          <a:blip r:embed="rId2"/>
          <a:stretch>
            <a:fillRect/>
          </a:stretch>
        </p:blipFill>
        <p:spPr>
          <a:xfrm>
            <a:off x="11202642" y="-205416"/>
            <a:ext cx="1217233" cy="1205327"/>
          </a:xfrm>
          <a:prstGeom prst="rect">
            <a:avLst/>
          </a:prstGeom>
        </p:spPr>
      </p:pic>
      <p:sp>
        <p:nvSpPr>
          <p:cNvPr id="2" name="Google Shape;149;p2">
            <a:extLst>
              <a:ext uri="{FF2B5EF4-FFF2-40B4-BE49-F238E27FC236}">
                <a16:creationId xmlns:a16="http://schemas.microsoft.com/office/drawing/2014/main" id="{75150F13-2CAF-9FA4-F9AE-D8D15AE43E1C}"/>
              </a:ext>
            </a:extLst>
          </p:cNvPr>
          <p:cNvSpPr txBox="1">
            <a:spLocks noGrp="1"/>
          </p:cNvSpPr>
          <p:nvPr/>
        </p:nvSpPr>
        <p:spPr>
          <a:xfrm>
            <a:off x="1593436" y="177800"/>
            <a:ext cx="9782801" cy="1239837"/>
          </a:xfrm>
          <a:prstGeom prst="rect">
            <a:avLst/>
          </a:prstGeom>
          <a:noFill/>
          <a:ln>
            <a:noFill/>
          </a:ln>
        </p:spPr>
        <p:txBody>
          <a:bodyPr spcFirstLastPara="1" wrap="square" lIns="91425" tIns="45700" rIns="91425" bIns="45700" anchor="b"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343F49"/>
              </a:buClr>
              <a:buSzPts val="1800"/>
              <a:buFont typeface="Arial"/>
              <a:buNone/>
              <a:defRPr sz="3600" b="0" i="0" u="none" strike="noStrike" cap="none">
                <a:solidFill>
                  <a:srgbClr val="343F49"/>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buSzPts val="3600"/>
            </a:pPr>
            <a:r>
              <a:rPr lang="en-US" b="1">
                <a:solidFill>
                  <a:schemeClr val="tx1"/>
                </a:solidFill>
              </a:rPr>
              <a:t>Task Performed by Generative AI</a:t>
            </a:r>
          </a:p>
        </p:txBody>
      </p:sp>
      <p:sp>
        <p:nvSpPr>
          <p:cNvPr id="3" name="Google Shape;150;p2">
            <a:extLst>
              <a:ext uri="{FF2B5EF4-FFF2-40B4-BE49-F238E27FC236}">
                <a16:creationId xmlns:a16="http://schemas.microsoft.com/office/drawing/2014/main" id="{48770950-B79B-F54A-51B6-7FF1FF7B80BD}"/>
              </a:ext>
            </a:extLst>
          </p:cNvPr>
          <p:cNvSpPr txBox="1">
            <a:spLocks noGrp="1"/>
          </p:cNvSpPr>
          <p:nvPr/>
        </p:nvSpPr>
        <p:spPr>
          <a:xfrm>
            <a:off x="1593436" y="1600200"/>
            <a:ext cx="9782801" cy="4572000"/>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400"/>
              </a:spcBef>
              <a:spcAft>
                <a:spcPts val="0"/>
              </a:spcAft>
              <a:buClr>
                <a:schemeClr val="dk1"/>
              </a:buClr>
              <a:buSzPts val="1800"/>
              <a:buFont typeface="Arial"/>
              <a:buChar char="›"/>
              <a:defRPr sz="2800" b="0" i="0" u="none" strike="noStrike" cap="none">
                <a:solidFill>
                  <a:schemeClr val="dk1"/>
                </a:solidFill>
                <a:latin typeface="Arial"/>
                <a:ea typeface="Arial"/>
                <a:cs typeface="Arial"/>
                <a:sym typeface="Arial"/>
              </a:defRPr>
            </a:lvl1pPr>
            <a:lvl2pPr marL="914400" marR="0" lvl="1" indent="-342900" algn="l" rtl="0">
              <a:lnSpc>
                <a:spcPct val="90000"/>
              </a:lnSpc>
              <a:spcBef>
                <a:spcPts val="600"/>
              </a:spcBef>
              <a:spcAft>
                <a:spcPts val="0"/>
              </a:spcAft>
              <a:buClr>
                <a:schemeClr val="dk1"/>
              </a:buClr>
              <a:buSzPts val="1800"/>
              <a:buFont typeface="Arial"/>
              <a:buChar char="–"/>
              <a:defRPr sz="2400" b="0" i="0" u="none" strike="noStrike" cap="none">
                <a:solidFill>
                  <a:schemeClr val="dk1"/>
                </a:solidFill>
                <a:latin typeface="Arial"/>
                <a:ea typeface="Arial"/>
                <a:cs typeface="Arial"/>
                <a:sym typeface="Arial"/>
              </a:defRPr>
            </a:lvl2pPr>
            <a:lvl3pPr marL="1371600" marR="0" lvl="2" indent="-342900" algn="l" rtl="0">
              <a:lnSpc>
                <a:spcPct val="90000"/>
              </a:lnSpc>
              <a:spcBef>
                <a:spcPts val="600"/>
              </a:spcBef>
              <a:spcAft>
                <a:spcPts val="0"/>
              </a:spcAft>
              <a:buClr>
                <a:schemeClr val="dk1"/>
              </a:buClr>
              <a:buSzPts val="18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6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6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6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6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6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6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marL="246380" lvl="0" indent="-246380" algn="l" rtl="0">
              <a:lnSpc>
                <a:spcPct val="90000"/>
              </a:lnSpc>
              <a:spcBef>
                <a:spcPts val="0"/>
              </a:spcBef>
              <a:spcAft>
                <a:spcPts val="0"/>
              </a:spcAft>
              <a:buClr>
                <a:schemeClr val="dk1"/>
              </a:buClr>
              <a:buSzPts val="2800"/>
              <a:buChar char="›"/>
            </a:pPr>
            <a:r>
              <a:rPr lang="en-US"/>
              <a:t>Generation</a:t>
            </a:r>
          </a:p>
          <a:p>
            <a:pPr marL="246380" lvl="0" indent="-246380" algn="l" rtl="0">
              <a:lnSpc>
                <a:spcPct val="90000"/>
              </a:lnSpc>
              <a:spcBef>
                <a:spcPts val="1400"/>
              </a:spcBef>
              <a:spcAft>
                <a:spcPts val="0"/>
              </a:spcAft>
              <a:buClr>
                <a:schemeClr val="dk1"/>
              </a:buClr>
              <a:buSzPts val="2800"/>
              <a:buChar char="›"/>
            </a:pPr>
            <a:r>
              <a:rPr lang="en-US"/>
              <a:t>Translation</a:t>
            </a:r>
          </a:p>
          <a:p>
            <a:pPr marL="246380" lvl="0" indent="-246380" algn="l" rtl="0">
              <a:lnSpc>
                <a:spcPct val="90000"/>
              </a:lnSpc>
              <a:spcBef>
                <a:spcPts val="1400"/>
              </a:spcBef>
              <a:spcAft>
                <a:spcPts val="0"/>
              </a:spcAft>
              <a:buClr>
                <a:schemeClr val="dk1"/>
              </a:buClr>
              <a:buSzPts val="2800"/>
              <a:buChar char="›"/>
            </a:pPr>
            <a:r>
              <a:rPr lang="en-US"/>
              <a:t>Summarization</a:t>
            </a:r>
          </a:p>
          <a:p>
            <a:pPr marL="246380" lvl="0" indent="-246380" algn="l" rtl="0">
              <a:lnSpc>
                <a:spcPct val="90000"/>
              </a:lnSpc>
              <a:spcBef>
                <a:spcPts val="1400"/>
              </a:spcBef>
              <a:spcAft>
                <a:spcPts val="0"/>
              </a:spcAft>
              <a:buClr>
                <a:schemeClr val="dk1"/>
              </a:buClr>
              <a:buSzPts val="2800"/>
              <a:buChar char="›"/>
            </a:pPr>
            <a:r>
              <a:rPr lang="en-US"/>
              <a:t>Search or Extraction</a:t>
            </a:r>
          </a:p>
          <a:p>
            <a:pPr marL="246380" lvl="0" indent="-246380" algn="l" rtl="0">
              <a:lnSpc>
                <a:spcPct val="90000"/>
              </a:lnSpc>
              <a:spcBef>
                <a:spcPts val="1400"/>
              </a:spcBef>
              <a:spcAft>
                <a:spcPts val="0"/>
              </a:spcAft>
              <a:buClr>
                <a:schemeClr val="dk1"/>
              </a:buClr>
              <a:buSzPts val="2800"/>
              <a:buChar char="›"/>
            </a:pPr>
            <a:r>
              <a:rPr lang="en-US"/>
              <a:t>Classification or Tagging</a:t>
            </a:r>
          </a:p>
          <a:p>
            <a:pPr marL="246380" lvl="0" indent="-246380" algn="l" rtl="0">
              <a:lnSpc>
                <a:spcPct val="90000"/>
              </a:lnSpc>
              <a:spcBef>
                <a:spcPts val="1400"/>
              </a:spcBef>
              <a:spcAft>
                <a:spcPts val="0"/>
              </a:spcAft>
              <a:buClr>
                <a:schemeClr val="dk1"/>
              </a:buClr>
              <a:buSzPts val="2800"/>
              <a:buChar char="›"/>
            </a:pPr>
            <a:r>
              <a:rPr lang="en-US"/>
              <a:t>Editing or Re-writing</a:t>
            </a:r>
          </a:p>
          <a:p>
            <a:pPr marL="246380" lvl="0" indent="-246380" algn="l" rtl="0">
              <a:lnSpc>
                <a:spcPct val="90000"/>
              </a:lnSpc>
              <a:spcBef>
                <a:spcPts val="1400"/>
              </a:spcBef>
              <a:spcAft>
                <a:spcPts val="0"/>
              </a:spcAft>
              <a:buClr>
                <a:schemeClr val="dk1"/>
              </a:buClr>
              <a:buSzPts val="2800"/>
              <a:buChar char="›"/>
            </a:pPr>
            <a:r>
              <a:rPr lang="en-US"/>
              <a:t>Analysis or Interpretation</a:t>
            </a:r>
          </a:p>
        </p:txBody>
      </p:sp>
      <p:sp>
        <p:nvSpPr>
          <p:cNvPr id="4" name="Footer Placeholder 3">
            <a:extLst>
              <a:ext uri="{FF2B5EF4-FFF2-40B4-BE49-F238E27FC236}">
                <a16:creationId xmlns:a16="http://schemas.microsoft.com/office/drawing/2014/main" id="{0F6B5253-E650-ADEB-E49D-993AD9B4B0F9}"/>
              </a:ext>
            </a:extLst>
          </p:cNvPr>
          <p:cNvSpPr>
            <a:spLocks noGrp="1"/>
          </p:cNvSpPr>
          <p:nvPr>
            <p:ph type="ftr" sz="quarter" idx="11"/>
          </p:nvPr>
        </p:nvSpPr>
        <p:spPr/>
        <p:txBody>
          <a:bodyPr/>
          <a:lstStyle/>
          <a:p>
            <a:r>
              <a:rPr lang="en-US"/>
              <a:t>Navigating the Future of Learning </a:t>
            </a:r>
          </a:p>
        </p:txBody>
      </p:sp>
    </p:spTree>
    <p:extLst>
      <p:ext uri="{BB962C8B-B14F-4D97-AF65-F5344CB8AC3E}">
        <p14:creationId xmlns:p14="http://schemas.microsoft.com/office/powerpoint/2010/main" val="3343013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1CA4C2-B641-430E-B230-B624C08958B9}"/>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C79A0192-66DD-45E0-9A21-6C4CB06364B8}"/>
              </a:ext>
            </a:extLst>
          </p:cNvPr>
          <p:cNvSpPr/>
          <p:nvPr/>
        </p:nvSpPr>
        <p:spPr>
          <a:xfrm>
            <a:off x="0" y="1"/>
            <a:ext cx="1126638" cy="6858000"/>
          </a:xfrm>
          <a:prstGeom prst="rect">
            <a:avLst/>
          </a:prstGeom>
          <a:solidFill>
            <a:srgbClr val="D7C05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7527B01D-52D5-B2D2-8A17-9F2CF38858CB}"/>
              </a:ext>
            </a:extLst>
          </p:cNvPr>
          <p:cNvSpPr/>
          <p:nvPr/>
        </p:nvSpPr>
        <p:spPr>
          <a:xfrm>
            <a:off x="565288" y="0"/>
            <a:ext cx="549447" cy="6858000"/>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D933754B-FC79-B103-F7DC-C054B012BF56}"/>
              </a:ext>
            </a:extLst>
          </p:cNvPr>
          <p:cNvSpPr txBox="1"/>
          <p:nvPr/>
        </p:nvSpPr>
        <p:spPr>
          <a:xfrm>
            <a:off x="601006" y="42718"/>
            <a:ext cx="442291" cy="707886"/>
          </a:xfrm>
          <a:prstGeom prst="rect">
            <a:avLst/>
          </a:prstGeom>
          <a:noFill/>
        </p:spPr>
        <p:txBody>
          <a:bodyPr wrap="square" rtlCol="0">
            <a:spAutoFit/>
          </a:bodyPr>
          <a:lstStyle/>
          <a:p>
            <a:r>
              <a:rPr lang="el-GR" sz="4000">
                <a:solidFill>
                  <a:srgbClr val="D7C055"/>
                </a:solidFill>
              </a:rPr>
              <a:t>π</a:t>
            </a:r>
            <a:endParaRPr lang="en-US" sz="4000">
              <a:solidFill>
                <a:srgbClr val="D7C055"/>
              </a:solidFill>
            </a:endParaRPr>
          </a:p>
        </p:txBody>
      </p:sp>
      <p:pic>
        <p:nvPicPr>
          <p:cNvPr id="10" name="Picture 9" descr="A logo with lines in a black background&#10;&#10;Description automatically generated">
            <a:extLst>
              <a:ext uri="{FF2B5EF4-FFF2-40B4-BE49-F238E27FC236}">
                <a16:creationId xmlns:a16="http://schemas.microsoft.com/office/drawing/2014/main" id="{1A49A43D-1397-B521-2A24-6E296E794F0B}"/>
              </a:ext>
            </a:extLst>
          </p:cNvPr>
          <p:cNvPicPr>
            <a:picLocks noChangeAspect="1"/>
          </p:cNvPicPr>
          <p:nvPr/>
        </p:nvPicPr>
        <p:blipFill>
          <a:blip r:embed="rId2"/>
          <a:stretch>
            <a:fillRect/>
          </a:stretch>
        </p:blipFill>
        <p:spPr>
          <a:xfrm>
            <a:off x="11202642" y="-205416"/>
            <a:ext cx="1217233" cy="1205327"/>
          </a:xfrm>
          <a:prstGeom prst="rect">
            <a:avLst/>
          </a:prstGeom>
        </p:spPr>
      </p:pic>
      <p:sp>
        <p:nvSpPr>
          <p:cNvPr id="2" name="Google Shape;149;p2">
            <a:extLst>
              <a:ext uri="{FF2B5EF4-FFF2-40B4-BE49-F238E27FC236}">
                <a16:creationId xmlns:a16="http://schemas.microsoft.com/office/drawing/2014/main" id="{D893B2E5-EF79-33EF-3857-2041FAACA693}"/>
              </a:ext>
            </a:extLst>
          </p:cNvPr>
          <p:cNvSpPr txBox="1">
            <a:spLocks noGrp="1"/>
          </p:cNvSpPr>
          <p:nvPr/>
        </p:nvSpPr>
        <p:spPr>
          <a:xfrm>
            <a:off x="1593436" y="177800"/>
            <a:ext cx="9782801" cy="1239837"/>
          </a:xfrm>
          <a:prstGeom prst="rect">
            <a:avLst/>
          </a:prstGeom>
          <a:noFill/>
          <a:ln>
            <a:noFill/>
          </a:ln>
        </p:spPr>
        <p:txBody>
          <a:bodyPr spcFirstLastPara="1" wrap="square" lIns="91425" tIns="45700" rIns="91425" bIns="45700" anchor="b"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343F49"/>
              </a:buClr>
              <a:buSzPts val="1800"/>
              <a:buFont typeface="Arial"/>
              <a:buNone/>
              <a:defRPr sz="3600" b="0" i="0" u="none" strike="noStrike" cap="none">
                <a:solidFill>
                  <a:srgbClr val="343F49"/>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buSzPts val="3600"/>
            </a:pPr>
            <a:r>
              <a:rPr lang="en-US" b="1">
                <a:solidFill>
                  <a:schemeClr val="tx1"/>
                </a:solidFill>
              </a:rPr>
              <a:t>Task: Generation</a:t>
            </a:r>
          </a:p>
        </p:txBody>
      </p:sp>
      <p:sp>
        <p:nvSpPr>
          <p:cNvPr id="3" name="Google Shape;150;p2">
            <a:extLst>
              <a:ext uri="{FF2B5EF4-FFF2-40B4-BE49-F238E27FC236}">
                <a16:creationId xmlns:a16="http://schemas.microsoft.com/office/drawing/2014/main" id="{805C6356-A192-0C8D-1DE3-8919EDD0FFDB}"/>
              </a:ext>
            </a:extLst>
          </p:cNvPr>
          <p:cNvSpPr txBox="1">
            <a:spLocks noGrp="1"/>
          </p:cNvSpPr>
          <p:nvPr/>
        </p:nvSpPr>
        <p:spPr>
          <a:xfrm>
            <a:off x="1593436" y="1600200"/>
            <a:ext cx="9782801" cy="4572000"/>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400"/>
              </a:spcBef>
              <a:spcAft>
                <a:spcPts val="0"/>
              </a:spcAft>
              <a:buClr>
                <a:schemeClr val="dk1"/>
              </a:buClr>
              <a:buSzPts val="1800"/>
              <a:buFont typeface="Arial"/>
              <a:buChar char="›"/>
              <a:defRPr sz="2800" b="0" i="0" u="none" strike="noStrike" cap="none">
                <a:solidFill>
                  <a:schemeClr val="dk1"/>
                </a:solidFill>
                <a:latin typeface="Arial"/>
                <a:ea typeface="Arial"/>
                <a:cs typeface="Arial"/>
                <a:sym typeface="Arial"/>
              </a:defRPr>
            </a:lvl1pPr>
            <a:lvl2pPr marL="914400" marR="0" lvl="1" indent="-342900" algn="l" rtl="0">
              <a:lnSpc>
                <a:spcPct val="90000"/>
              </a:lnSpc>
              <a:spcBef>
                <a:spcPts val="600"/>
              </a:spcBef>
              <a:spcAft>
                <a:spcPts val="0"/>
              </a:spcAft>
              <a:buClr>
                <a:schemeClr val="dk1"/>
              </a:buClr>
              <a:buSzPts val="1800"/>
              <a:buFont typeface="Arial"/>
              <a:buChar char="–"/>
              <a:defRPr sz="2400" b="0" i="0" u="none" strike="noStrike" cap="none">
                <a:solidFill>
                  <a:schemeClr val="dk1"/>
                </a:solidFill>
                <a:latin typeface="Arial"/>
                <a:ea typeface="Arial"/>
                <a:cs typeface="Arial"/>
                <a:sym typeface="Arial"/>
              </a:defRPr>
            </a:lvl2pPr>
            <a:lvl3pPr marL="1371600" marR="0" lvl="2" indent="-342900" algn="l" rtl="0">
              <a:lnSpc>
                <a:spcPct val="90000"/>
              </a:lnSpc>
              <a:spcBef>
                <a:spcPts val="600"/>
              </a:spcBef>
              <a:spcAft>
                <a:spcPts val="0"/>
              </a:spcAft>
              <a:buClr>
                <a:schemeClr val="dk1"/>
              </a:buClr>
              <a:buSzPts val="18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6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6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6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6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6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6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marL="246380" indent="-246380">
              <a:spcBef>
                <a:spcPts val="0"/>
              </a:spcBef>
              <a:buSzPts val="2800"/>
            </a:pPr>
            <a:r>
              <a:rPr lang="en-US"/>
              <a:t>Text Generation</a:t>
            </a:r>
          </a:p>
          <a:p>
            <a:pPr marL="246380" indent="-246380">
              <a:buSzPts val="2800"/>
            </a:pPr>
            <a:r>
              <a:rPr lang="en-US"/>
              <a:t>Image Generation</a:t>
            </a:r>
          </a:p>
          <a:p>
            <a:pPr marL="246380" indent="-246380">
              <a:buSzPts val="2800"/>
            </a:pPr>
            <a:r>
              <a:rPr lang="en-US"/>
              <a:t>Video Generation</a:t>
            </a:r>
          </a:p>
          <a:p>
            <a:pPr marL="246380" indent="-246380">
              <a:buSzPts val="2800"/>
            </a:pPr>
            <a:r>
              <a:rPr lang="en-US"/>
              <a:t>Code Generation</a:t>
            </a:r>
          </a:p>
        </p:txBody>
      </p:sp>
      <p:sp>
        <p:nvSpPr>
          <p:cNvPr id="4" name="Footer Placeholder 3">
            <a:extLst>
              <a:ext uri="{FF2B5EF4-FFF2-40B4-BE49-F238E27FC236}">
                <a16:creationId xmlns:a16="http://schemas.microsoft.com/office/drawing/2014/main" id="{AD88DBB4-C333-2D1B-BE55-438AE4901944}"/>
              </a:ext>
            </a:extLst>
          </p:cNvPr>
          <p:cNvSpPr>
            <a:spLocks noGrp="1"/>
          </p:cNvSpPr>
          <p:nvPr>
            <p:ph type="ftr" sz="quarter" idx="11"/>
          </p:nvPr>
        </p:nvSpPr>
        <p:spPr/>
        <p:txBody>
          <a:bodyPr/>
          <a:lstStyle/>
          <a:p>
            <a:r>
              <a:rPr lang="en-US"/>
              <a:t>Navigating the Future of Learning </a:t>
            </a:r>
          </a:p>
        </p:txBody>
      </p:sp>
    </p:spTree>
    <p:extLst>
      <p:ext uri="{BB962C8B-B14F-4D97-AF65-F5344CB8AC3E}">
        <p14:creationId xmlns:p14="http://schemas.microsoft.com/office/powerpoint/2010/main" val="1230264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TotalTime>
  <Words>3118</Words>
  <Application>Microsoft Office PowerPoint</Application>
  <PresentationFormat>Widescreen</PresentationFormat>
  <Paragraphs>441</Paragraphs>
  <Slides>47</Slides>
  <Notes>13</Notes>
  <HiddenSlides>0</HiddenSlides>
  <MMClips>1</MMClips>
  <ScaleCrop>false</ScaleCrop>
  <HeadingPairs>
    <vt:vector size="4" baseType="variant">
      <vt:variant>
        <vt:lpstr>Theme</vt:lpstr>
      </vt:variant>
      <vt:variant>
        <vt:i4>1</vt:i4>
      </vt:variant>
      <vt:variant>
        <vt:lpstr>Slide Titles</vt:lpstr>
      </vt:variant>
      <vt:variant>
        <vt:i4>47</vt:i4>
      </vt:variant>
    </vt:vector>
  </HeadingPairs>
  <TitlesOfParts>
    <vt:vector size="48"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Naman Narula</dc:creator>
  <cp:lastModifiedBy>Vinit Narula</cp:lastModifiedBy>
  <cp:revision>92</cp:revision>
  <dcterms:created xsi:type="dcterms:W3CDTF">2024-01-26T15:11:46Z</dcterms:created>
  <dcterms:modified xsi:type="dcterms:W3CDTF">2024-03-06T03:42:56Z</dcterms:modified>
</cp:coreProperties>
</file>